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95" r:id="rId2"/>
    <p:sldId id="307" r:id="rId3"/>
    <p:sldId id="308" r:id="rId4"/>
    <p:sldId id="309" r:id="rId5"/>
    <p:sldId id="310" r:id="rId6"/>
    <p:sldId id="300"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p:restoredTop sz="78367"/>
  </p:normalViewPr>
  <p:slideViewPr>
    <p:cSldViewPr snapToGrid="0" snapToObjects="1">
      <p:cViewPr varScale="1">
        <p:scale>
          <a:sx n="99" d="100"/>
          <a:sy n="99" d="100"/>
        </p:scale>
        <p:origin x="1512" y="176"/>
      </p:cViewPr>
      <p:guideLst>
        <p:guide orient="horz" pos="2160"/>
        <p:guide pos="3840"/>
      </p:guideLst>
    </p:cSldViewPr>
  </p:slid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7/28/20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28/07/2020</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r>
              <a:rPr lang="en-US" sz="800" u="sng" kern="1200" baseline="0" dirty="0">
                <a:solidFill>
                  <a:schemeClr val="tx1"/>
                </a:solidFill>
                <a:latin typeface="+mn-lt"/>
                <a:ea typeface="ＭＳ Ｐゴシック" charset="0"/>
                <a:cs typeface="+mn-cs"/>
                <a:sym typeface="Avenir Roman" charset="0"/>
              </a:rPr>
              <a:t>Introduction</a:t>
            </a:r>
          </a:p>
          <a:p>
            <a:endParaRPr lang="en-US" sz="800" u="sng" kern="1200" baseline="0" dirty="0">
              <a:solidFill>
                <a:schemeClr val="tx1"/>
              </a:solidFill>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800" kern="1200" baseline="0" dirty="0">
                <a:solidFill>
                  <a:schemeClr val="tx1"/>
                </a:solidFill>
                <a:latin typeface="+mn-lt"/>
                <a:ea typeface="ＭＳ Ｐゴシック" charset="0"/>
                <a:cs typeface="+mn-cs"/>
                <a:sym typeface="Avenir Roman" charset="0"/>
              </a:rPr>
              <a:t>Encryption technologies enable Internet users, including i</a:t>
            </a:r>
            <a:r>
              <a:rPr lang="en-US" sz="1200" kern="1200" dirty="0">
                <a:solidFill>
                  <a:schemeClr val="tx1"/>
                </a:solidFill>
                <a:effectLst/>
                <a:latin typeface="+mn-lt"/>
                <a:ea typeface="ＭＳ Ｐゴシック" charset="0"/>
                <a:cs typeface="+mn-cs"/>
                <a:sym typeface="Avenir Roman" charset="0"/>
              </a:rPr>
              <a:t>ndividuals, governments, businesses, and other communities,</a:t>
            </a:r>
            <a:r>
              <a:rPr lang="en-US" sz="1200" kern="1200" baseline="0" dirty="0">
                <a:solidFill>
                  <a:schemeClr val="tx1"/>
                </a:solidFill>
                <a:effectLst/>
                <a:latin typeface="+mn-lt"/>
                <a:ea typeface="ＭＳ Ｐゴシック" charset="0"/>
                <a:cs typeface="+mn-cs"/>
                <a:sym typeface="Avenir Roman" charset="0"/>
              </a:rPr>
              <a:t> to keep their data and communications confidential.</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sym typeface="Avenir Roman" charset="0"/>
              </a:rPr>
              <a:t>Encryption is a technical building block for establishing and maintaining trusted networks, applications and services on the Internet:</a:t>
            </a:r>
            <a:endParaRPr lang="en-US" sz="1200" kern="1200" baseline="0" dirty="0">
              <a:solidFill>
                <a:schemeClr val="tx1"/>
              </a:solidFill>
              <a:effectLst/>
              <a:latin typeface="+mn-lt"/>
              <a:ea typeface="ＭＳ Ｐゴシック" charset="0"/>
              <a:cs typeface="+mn-cs"/>
              <a:sym typeface="Avenir Roman" charset="0"/>
            </a:endParaRPr>
          </a:p>
          <a:p>
            <a:endParaRPr lang="en-US" sz="800" kern="1200" baseline="0" dirty="0">
              <a:solidFill>
                <a:schemeClr val="tx1"/>
              </a:solidFill>
              <a:latin typeface="+mn-lt"/>
              <a:ea typeface="ＭＳ Ｐゴシック" charset="0"/>
              <a:cs typeface="+mn-cs"/>
              <a:sym typeface="Avenir Roman" charset="0"/>
            </a:endParaRPr>
          </a:p>
          <a:p>
            <a:pPr marL="171450" indent="-171450">
              <a:buFont typeface="Arial" charset="0"/>
              <a:buChar char="•"/>
            </a:pPr>
            <a:r>
              <a:rPr lang="en-US" sz="800" kern="1200" baseline="0" dirty="0">
                <a:solidFill>
                  <a:schemeClr val="tx1"/>
                </a:solidFill>
                <a:latin typeface="+mn-lt"/>
                <a:ea typeface="ＭＳ Ｐゴシック" charset="-128"/>
                <a:cs typeface="+mn-cs"/>
                <a:sym typeface="Avenir Roman" charset="0"/>
              </a:rPr>
              <a:t>It supports freedom of expression, commerce, privacy, and user trust, and</a:t>
            </a:r>
          </a:p>
          <a:p>
            <a:pPr marL="171450" indent="-171450">
              <a:buFont typeface="Arial" charset="0"/>
              <a:buChar char="•"/>
            </a:pPr>
            <a:r>
              <a:rPr lang="en-US" sz="800" kern="1200" baseline="0" dirty="0">
                <a:solidFill>
                  <a:schemeClr val="tx1"/>
                </a:solidFill>
                <a:latin typeface="+mn-lt"/>
                <a:ea typeface="ＭＳ Ｐゴシック" charset="-128"/>
                <a:cs typeface="+mn-cs"/>
                <a:sym typeface="Avenir Roman" charset="0"/>
              </a:rPr>
              <a:t>It helps protect data from unauthorized actors.</a:t>
            </a:r>
          </a:p>
          <a:p>
            <a:endParaRPr lang="en-US" sz="800" kern="1200" baseline="0" dirty="0">
              <a:solidFill>
                <a:schemeClr val="tx1"/>
              </a:solidFill>
              <a:latin typeface="+mn-lt"/>
              <a:ea typeface="ＭＳ Ｐゴシック" charset="-128"/>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sym typeface="Avenir Roman" charset="0"/>
              </a:rPr>
              <a:t>However, because bad actors can also use encryption, government security agencies and law enforcement have expressed concern that encryption technologies could hinder their ability to protect citizens and enforce the law. As a result, there have been calls for and attempts to limit the use and strength of encryption.</a:t>
            </a:r>
          </a:p>
          <a:p>
            <a:endParaRPr lang="en-US" sz="800" kern="1200" baseline="0" dirty="0">
              <a:solidFill>
                <a:schemeClr val="tx1"/>
              </a:solidFill>
              <a:latin typeface="+mn-lt"/>
              <a:ea typeface="ＭＳ Ｐゴシック" charset="0"/>
              <a:cs typeface="+mn-cs"/>
              <a:sym typeface="Avenir Roman" charset="0"/>
            </a:endParaRPr>
          </a:p>
          <a:p>
            <a:r>
              <a:rPr lang="en-US" sz="1200" kern="1200" dirty="0">
                <a:solidFill>
                  <a:schemeClr val="tx1"/>
                </a:solidFill>
                <a:effectLst/>
                <a:latin typeface="+mn-lt"/>
                <a:ea typeface="ＭＳ Ｐゴシック" charset="0"/>
                <a:cs typeface="+mn-cs"/>
                <a:sym typeface="Avenir Roman" charset="0"/>
              </a:rPr>
              <a:t>The Internet Society believes that encryption should be the norm for Internet traffic and data storage. We recognize the concerns of law enforcement, but believe that encryption is an important technical solution that all Internet users should use to protect their communications and data. We believe that attempts to limit the use and strength of encryption will negatively impact the security of law-abiding citizens.</a:t>
            </a:r>
            <a:r>
              <a:rPr lang="en-US" sz="800" dirty="0">
                <a:effectLst/>
              </a:rPr>
              <a:t> </a:t>
            </a:r>
            <a:endParaRPr lang="en-US" dirty="0"/>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93"/>
          <p:cNvSpPr>
            <a:spLocks noGrp="1" noRot="1" noChangeAspect="1"/>
          </p:cNvSpPr>
          <p:nvPr>
            <p:ph type="sldImg"/>
          </p:nvPr>
        </p:nvSpPr>
        <p:spPr/>
      </p:sp>
      <p:sp>
        <p:nvSpPr>
          <p:cNvPr id="52226" name="Shape 94"/>
          <p:cNvSpPr>
            <a:spLocks noGrp="1"/>
          </p:cNvSpPr>
          <p:nvPr>
            <p:ph type="body" sz="quarter" idx="1"/>
          </p:nvPr>
        </p:nvSpPr>
        <p:spPr/>
        <p:txBody>
          <a:bodyPr/>
          <a:lstStyle/>
          <a:p>
            <a:pPr>
              <a:buFont typeface="Arial"/>
              <a:buNone/>
            </a:pPr>
            <a:r>
              <a:rPr lang="en-US" sz="1200" u="sng" kern="1200" baseline="0" dirty="0">
                <a:solidFill>
                  <a:schemeClr val="tx1"/>
                </a:solidFill>
                <a:latin typeface="+mj-lt"/>
                <a:ea typeface="ＭＳ Ｐゴシック" charset="0"/>
                <a:cs typeface="+mj-cs"/>
                <a:sym typeface="Avenir Roman" charset="0"/>
              </a:rPr>
              <a:t>Definition:</a:t>
            </a:r>
            <a:endParaRPr lang="en-US" sz="1200" kern="1200" baseline="0" dirty="0">
              <a:solidFill>
                <a:schemeClr val="tx1"/>
              </a:solidFill>
              <a:latin typeface="+mj-lt"/>
              <a:ea typeface="ＭＳ Ｐゴシック" charset="0"/>
              <a:cs typeface="+mj-cs"/>
              <a:sym typeface="Avenir Roman" charset="0"/>
            </a:endParaRPr>
          </a:p>
          <a:p>
            <a:pPr>
              <a:buFont typeface="Arial"/>
              <a:buNone/>
            </a:pPr>
            <a:endParaRPr lang="en-US" sz="1200" kern="1200" baseline="0" dirty="0">
              <a:solidFill>
                <a:schemeClr val="tx1"/>
              </a:solidFill>
              <a:latin typeface="+mj-lt"/>
              <a:ea typeface="ＭＳ Ｐゴシック" charset="0"/>
              <a:cs typeface="+mj-cs"/>
              <a:sym typeface="Avenir Roman" charset="0"/>
            </a:endParaRPr>
          </a:p>
          <a:p>
            <a:pPr>
              <a:buFont typeface="Arial"/>
              <a:buNone/>
            </a:pPr>
            <a:r>
              <a:rPr lang="en-US" sz="1200" kern="1200" baseline="0" dirty="0">
                <a:solidFill>
                  <a:schemeClr val="tx1"/>
                </a:solidFill>
                <a:latin typeface="+mj-lt"/>
                <a:ea typeface="ＭＳ Ｐゴシック" charset="0"/>
                <a:cs typeface="+mj-cs"/>
                <a:sym typeface="Avenir Roman" charset="0"/>
              </a:rPr>
              <a:t>Encryption is the process of converting data into another form which cannot be easily understood by anyone except authorized parties.</a:t>
            </a:r>
          </a:p>
          <a:p>
            <a:pPr>
              <a:buFont typeface="Arial"/>
              <a:buNone/>
            </a:pPr>
            <a:endParaRPr lang="en-US" sz="1200" kern="1200" baseline="0" dirty="0">
              <a:solidFill>
                <a:schemeClr val="tx1"/>
              </a:solidFill>
              <a:latin typeface="+mj-lt"/>
              <a:ea typeface="ＭＳ Ｐゴシック" charset="0"/>
              <a:cs typeface="+mj-cs"/>
              <a:sym typeface="Avenir Roman" charset="0"/>
            </a:endParaRPr>
          </a:p>
          <a:p>
            <a:pPr>
              <a:buFont typeface="Arial"/>
              <a:buNone/>
            </a:pPr>
            <a:r>
              <a:rPr lang="en-US" sz="1200" kern="1200" baseline="0" dirty="0">
                <a:solidFill>
                  <a:schemeClr val="tx1"/>
                </a:solidFill>
                <a:latin typeface="+mj-lt"/>
                <a:ea typeface="ＭＳ Ｐゴシック" charset="0"/>
                <a:cs typeface="+mj-cs"/>
                <a:sym typeface="Avenir Roman" charset="0"/>
              </a:rPr>
              <a:t>The primary purpose of encryption is to </a:t>
            </a:r>
            <a:r>
              <a:rPr lang="en-US" sz="1200" b="1" kern="1200" baseline="0" dirty="0">
                <a:solidFill>
                  <a:schemeClr val="tx1"/>
                </a:solidFill>
                <a:latin typeface="+mj-lt"/>
                <a:ea typeface="ＭＳ Ｐゴシック" charset="0"/>
                <a:cs typeface="+mj-cs"/>
                <a:sym typeface="Avenir Roman" charset="0"/>
              </a:rPr>
              <a:t>protect the confidentiality of digital data </a:t>
            </a:r>
            <a:r>
              <a:rPr lang="en-US" sz="1200" kern="1200" baseline="0" dirty="0">
                <a:solidFill>
                  <a:schemeClr val="tx1"/>
                </a:solidFill>
                <a:latin typeface="+mj-lt"/>
                <a:ea typeface="ＭＳ Ｐゴシック" charset="0"/>
                <a:cs typeface="+mj-cs"/>
                <a:sym typeface="Avenir Roman" charset="0"/>
              </a:rPr>
              <a:t>stored on computer systems or transmitted via the Internet or other computer networks. </a:t>
            </a:r>
          </a:p>
          <a:p>
            <a:pPr>
              <a:buFont typeface="Arial"/>
              <a:buNone/>
            </a:pPr>
            <a:endParaRPr lang="en-US" sz="1200" kern="1200" baseline="0" dirty="0">
              <a:solidFill>
                <a:schemeClr val="tx1"/>
              </a:solidFill>
              <a:latin typeface="+mj-lt"/>
              <a:ea typeface="ＭＳ Ｐゴシック" charset="0"/>
              <a:cs typeface="+mj-cs"/>
              <a:sym typeface="Avenir Roman" charset="0"/>
            </a:endParaRPr>
          </a:p>
          <a:p>
            <a:pPr>
              <a:buFont typeface="Arial"/>
              <a:buNone/>
            </a:pPr>
            <a:r>
              <a:rPr lang="en-US" sz="1200" kern="1200" baseline="0" dirty="0">
                <a:solidFill>
                  <a:schemeClr val="tx1"/>
                </a:solidFill>
                <a:latin typeface="+mj-lt"/>
                <a:ea typeface="ＭＳ Ｐゴシック" charset="0"/>
                <a:cs typeface="+mj-cs"/>
                <a:sym typeface="Avenir Roman" charset="0"/>
              </a:rPr>
              <a:t>Modern encryption algorithms</a:t>
            </a:r>
            <a:r>
              <a:rPr lang="en-US" sz="2400" dirty="0">
                <a:solidFill>
                  <a:schemeClr val="tx1"/>
                </a:solidFill>
                <a:effectLst/>
                <a:latin typeface="+mj-lt"/>
                <a:ea typeface="ＭＳ Ｐゴシック" charset="0"/>
                <a:cs typeface="+mj-cs"/>
                <a:sym typeface="Avenir Roman" charset="0"/>
              </a:rPr>
              <a:t>, or procedures for performing encryption on data, </a:t>
            </a:r>
            <a:r>
              <a:rPr lang="en-US" sz="1200" kern="1200" baseline="0" dirty="0">
                <a:solidFill>
                  <a:schemeClr val="tx1"/>
                </a:solidFill>
                <a:latin typeface="+mj-lt"/>
                <a:ea typeface="ＭＳ Ｐゴシック" charset="0"/>
                <a:cs typeface="+mj-cs"/>
                <a:sym typeface="Avenir Roman" charset="0"/>
              </a:rPr>
              <a:t>play a vital role in </a:t>
            </a:r>
            <a:r>
              <a:rPr lang="en-US" sz="1200" b="1" kern="1200" baseline="0" dirty="0">
                <a:solidFill>
                  <a:schemeClr val="tx1"/>
                </a:solidFill>
                <a:latin typeface="+mj-lt"/>
                <a:ea typeface="ＭＳ Ｐゴシック" charset="0"/>
                <a:cs typeface="+mj-cs"/>
                <a:sym typeface="Avenir Roman" charset="0"/>
              </a:rPr>
              <a:t>upholding cybersecurity</a:t>
            </a:r>
            <a:r>
              <a:rPr lang="en-US" sz="1200" kern="1200" baseline="0" dirty="0">
                <a:solidFill>
                  <a:schemeClr val="tx1"/>
                </a:solidFill>
                <a:latin typeface="+mj-lt"/>
                <a:ea typeface="ＭＳ Ｐゴシック" charset="0"/>
                <a:cs typeface="+mj-cs"/>
                <a:sym typeface="Avenir Roman" charset="0"/>
              </a:rPr>
              <a:t>. They offers assurances that valuable information is “for your eyes only”. </a:t>
            </a:r>
          </a:p>
          <a:p>
            <a:pPr>
              <a:buFont typeface="Arial"/>
              <a:buNone/>
            </a:pPr>
            <a:endParaRPr lang="en-US" sz="1200" kern="1200" baseline="0" dirty="0">
              <a:solidFill>
                <a:schemeClr val="tx1"/>
              </a:solidFill>
              <a:latin typeface="+mj-lt"/>
              <a:ea typeface="ＭＳ Ｐゴシック" charset="0"/>
              <a:cs typeface="+mj-cs"/>
              <a:sym typeface="Avenir Roman" charset="0"/>
            </a:endParaRPr>
          </a:p>
          <a:p>
            <a:pPr marL="0" marR="0" indent="0" algn="l" defTabSz="457200" rtl="0" eaLnBrk="0" fontAlgn="base" latinLnBrk="0" hangingPunct="0">
              <a:lnSpc>
                <a:spcPct val="125000"/>
              </a:lnSpc>
              <a:spcBef>
                <a:spcPct val="30000"/>
              </a:spcBef>
              <a:spcAft>
                <a:spcPct val="0"/>
              </a:spcAft>
              <a:buClrTx/>
              <a:buSzTx/>
              <a:buFont typeface="Arial"/>
              <a:buNone/>
              <a:tabLst/>
              <a:defRPr/>
            </a:pPr>
            <a:r>
              <a:rPr lang="en-US" sz="2400" dirty="0">
                <a:solidFill>
                  <a:schemeClr val="tx1"/>
                </a:solidFill>
                <a:effectLst/>
                <a:latin typeface="+mj-lt"/>
                <a:ea typeface="ＭＳ Ｐゴシック" charset="0"/>
                <a:cs typeface="+mj-cs"/>
                <a:sym typeface="Avenir Roman" charset="0"/>
              </a:rPr>
              <a:t>Encryption ensures that credit card numbers, for instance, are seen only by those persons or systems with a need to know this information, and it aids freedom of expression and helps uphold privacy by preventing bad actors from eavesdropping on private communications.</a:t>
            </a:r>
          </a:p>
        </p:txBody>
      </p:sp>
    </p:spTree>
    <p:extLst>
      <p:ext uri="{BB962C8B-B14F-4D97-AF65-F5344CB8AC3E}">
        <p14:creationId xmlns:p14="http://schemas.microsoft.com/office/powerpoint/2010/main" val="141907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pPr fontAlgn="base"/>
            <a:r>
              <a:rPr lang="en-US" sz="2400" b="0" i="0" u="sng" dirty="0">
                <a:solidFill>
                  <a:schemeClr val="tx1"/>
                </a:solidFill>
                <a:effectLst/>
                <a:latin typeface="+mj-lt"/>
                <a:ea typeface="ＭＳ Ｐゴシック" charset="0"/>
                <a:cs typeface="+mj-cs"/>
                <a:sym typeface="Avenir Roman" charset="0"/>
              </a:rPr>
              <a:t>Common</a:t>
            </a:r>
            <a:r>
              <a:rPr lang="en-US" sz="2400" b="0" i="0" u="sng" baseline="0" dirty="0">
                <a:solidFill>
                  <a:schemeClr val="tx1"/>
                </a:solidFill>
                <a:effectLst/>
                <a:latin typeface="+mj-lt"/>
                <a:ea typeface="ＭＳ Ｐゴシック" charset="0"/>
                <a:cs typeface="+mj-cs"/>
                <a:sym typeface="Avenir Roman" charset="0"/>
              </a:rPr>
              <a:t> types of encryption:</a:t>
            </a:r>
          </a:p>
          <a:p>
            <a:pPr fontAlgn="base"/>
            <a:endParaRPr lang="en-US" sz="2400" b="0" i="0" u="sng" baseline="0" dirty="0">
              <a:solidFill>
                <a:schemeClr val="tx1"/>
              </a:solidFill>
              <a:effectLst/>
              <a:latin typeface="+mj-lt"/>
              <a:ea typeface="ＭＳ Ｐゴシック" charset="0"/>
              <a:cs typeface="+mj-cs"/>
              <a:sym typeface="Avenir Roman" charset="0"/>
            </a:endParaRPr>
          </a:p>
          <a:p>
            <a:pPr fontAlgn="base"/>
            <a:r>
              <a:rPr lang="en-US" sz="2400" b="0" i="0" u="none" baseline="0" dirty="0">
                <a:solidFill>
                  <a:schemeClr val="tx1"/>
                </a:solidFill>
                <a:effectLst/>
                <a:latin typeface="+mj-lt"/>
                <a:ea typeface="ＭＳ Ｐゴシック" charset="0"/>
                <a:cs typeface="+mj-cs"/>
                <a:sym typeface="Avenir Roman" charset="0"/>
              </a:rPr>
              <a:t>There are four common forms of encrypting data:</a:t>
            </a:r>
            <a:endParaRPr lang="en-US" sz="2400" b="0" i="0" u="none" dirty="0">
              <a:solidFill>
                <a:schemeClr val="tx1"/>
              </a:solidFill>
              <a:effectLst/>
              <a:latin typeface="+mj-lt"/>
              <a:ea typeface="ＭＳ Ｐゴシック" charset="0"/>
              <a:cs typeface="+mj-cs"/>
              <a:sym typeface="Avenir Roman" charset="0"/>
            </a:endParaRPr>
          </a:p>
          <a:p>
            <a:pPr marL="342900" indent="-342900" fontAlgn="base">
              <a:buFont typeface="Arial" charset="0"/>
              <a:buChar char="•"/>
            </a:pPr>
            <a:endParaRPr lang="en-US" sz="2400" b="0" i="0" dirty="0">
              <a:solidFill>
                <a:schemeClr val="tx1"/>
              </a:solidFill>
              <a:effectLst/>
              <a:latin typeface="+mj-lt"/>
              <a:ea typeface="ＭＳ Ｐゴシック" charset="0"/>
              <a:cs typeface="+mj-cs"/>
              <a:sym typeface="Avenir Roman" charset="0"/>
            </a:endParaRPr>
          </a:p>
          <a:p>
            <a:pPr marL="0" indent="0" fontAlgn="base">
              <a:buFont typeface="Arial" charset="0"/>
              <a:buNone/>
            </a:pPr>
            <a:r>
              <a:rPr lang="en-US" sz="2400" b="1" i="0" dirty="0">
                <a:solidFill>
                  <a:schemeClr val="tx1"/>
                </a:solidFill>
                <a:effectLst/>
                <a:latin typeface="+mj-lt"/>
                <a:ea typeface="ＭＳ Ｐゴシック" charset="0"/>
                <a:cs typeface="+mj-cs"/>
                <a:sym typeface="Avenir Roman" charset="0"/>
              </a:rPr>
              <a:t>Symmetric</a:t>
            </a:r>
            <a:r>
              <a:rPr lang="en-US" sz="2400" b="1" i="0" baseline="0" dirty="0">
                <a:solidFill>
                  <a:schemeClr val="tx1"/>
                </a:solidFill>
                <a:effectLst/>
                <a:latin typeface="+mj-lt"/>
                <a:ea typeface="ＭＳ Ｐゴシック" charset="0"/>
                <a:cs typeface="+mj-cs"/>
                <a:sym typeface="Avenir Roman" charset="0"/>
              </a:rPr>
              <a:t> encryption</a:t>
            </a:r>
          </a:p>
          <a:p>
            <a:pPr marL="0" indent="0" fontAlgn="base">
              <a:buFont typeface="Arial" charset="0"/>
              <a:buNone/>
            </a:pPr>
            <a:endParaRPr lang="en-US" sz="2400" b="1" i="0" baseline="0" dirty="0">
              <a:solidFill>
                <a:schemeClr val="tx1"/>
              </a:solidFill>
              <a:effectLst/>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Uses an identical key to encrypt and decrypt the message.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Both the sender and the receiver have access to the same key.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It is fast and efficient for computers, but if the key falls into the wrong hands, security is compromised.</a:t>
            </a:r>
            <a:endParaRPr lang="en-US" sz="2400" b="0" i="0" baseline="0" dirty="0">
              <a:solidFill>
                <a:schemeClr val="tx1"/>
              </a:solidFill>
              <a:effectLst/>
              <a:latin typeface="+mj-lt"/>
              <a:ea typeface="ＭＳ Ｐゴシック" charset="0"/>
              <a:cs typeface="+mj-cs"/>
              <a:sym typeface="Avenir Roman" charset="0"/>
            </a:endParaRPr>
          </a:p>
          <a:p>
            <a:pPr marL="342900" indent="-342900" fontAlgn="base">
              <a:buFont typeface="Arial" charset="0"/>
              <a:buChar char="•"/>
            </a:pPr>
            <a:endParaRPr lang="en-US" sz="2400" b="1" i="0" baseline="0" dirty="0">
              <a:solidFill>
                <a:schemeClr val="tx1"/>
              </a:solidFill>
              <a:effectLst/>
              <a:latin typeface="+mj-lt"/>
              <a:ea typeface="ＭＳ Ｐゴシック" charset="0"/>
              <a:cs typeface="+mj-cs"/>
              <a:sym typeface="Avenir Roman" charset="0"/>
            </a:endParaRPr>
          </a:p>
          <a:p>
            <a:pPr marL="0" indent="0" fontAlgn="base">
              <a:buFont typeface="Arial" charset="0"/>
              <a:buNone/>
            </a:pPr>
            <a:r>
              <a:rPr lang="en-US" sz="2400" b="1" i="0" baseline="0" dirty="0">
                <a:solidFill>
                  <a:schemeClr val="tx1"/>
                </a:solidFill>
                <a:effectLst/>
                <a:latin typeface="+mj-lt"/>
                <a:ea typeface="ＭＳ Ｐゴシック" charset="0"/>
                <a:cs typeface="+mj-cs"/>
                <a:sym typeface="Avenir Roman" charset="0"/>
              </a:rPr>
              <a:t>Asymmetric encryption</a:t>
            </a:r>
          </a:p>
          <a:p>
            <a:pPr marL="0" indent="0" fontAlgn="base">
              <a:buFont typeface="Arial" charset="0"/>
              <a:buNone/>
            </a:pPr>
            <a:endParaRPr lang="en-US" sz="2400" b="1" i="0" baseline="0" dirty="0">
              <a:solidFill>
                <a:schemeClr val="tx1"/>
              </a:solidFill>
              <a:effectLst/>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Keys come in pairs, and information encrypted with the public key can only be decrypted with the corresponding private key.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The recipient publicly publishes a key for the sender to encrypt their data.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The recipient then uses a private key to decrypt the data.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It is similar to a locked mailbox in which mail can be pushed through a slot for delivery, but retrieved only by the owner with a key.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Public key encryption is more secure than symmetric encryption because the key does not need to be transferred.</a:t>
            </a:r>
          </a:p>
          <a:p>
            <a:pPr marL="0" indent="0" fontAlgn="base">
              <a:buFont typeface="Arial" charset="0"/>
              <a:buNone/>
            </a:pPr>
            <a:endParaRPr lang="en-US" sz="2400" b="1" i="0" baseline="0" dirty="0">
              <a:solidFill>
                <a:schemeClr val="tx1"/>
              </a:solidFill>
              <a:effectLst/>
              <a:latin typeface="+mj-lt"/>
              <a:ea typeface="ＭＳ Ｐゴシック" charset="0"/>
              <a:cs typeface="+mj-cs"/>
              <a:sym typeface="Avenir Roman" charset="0"/>
            </a:endParaRPr>
          </a:p>
          <a:p>
            <a:pPr marL="0" indent="0" fontAlgn="base">
              <a:buFont typeface="Arial" charset="0"/>
              <a:buNone/>
            </a:pPr>
            <a:r>
              <a:rPr lang="en-US" sz="2400" b="1" i="0" dirty="0">
                <a:solidFill>
                  <a:schemeClr val="tx1"/>
                </a:solidFill>
                <a:effectLst/>
                <a:latin typeface="+mj-lt"/>
                <a:ea typeface="ＭＳ Ｐゴシック" charset="0"/>
                <a:cs typeface="+mj-cs"/>
                <a:sym typeface="Avenir Roman" charset="0"/>
              </a:rPr>
              <a:t>End-to-end encryption</a:t>
            </a:r>
          </a:p>
          <a:p>
            <a:pPr marL="0" indent="0" fontAlgn="base">
              <a:buFont typeface="Arial" charset="0"/>
              <a:buNone/>
            </a:pPr>
            <a:endParaRPr lang="en-US" sz="2400" b="1" i="0" dirty="0">
              <a:solidFill>
                <a:schemeClr val="tx1"/>
              </a:solidFill>
              <a:effectLst/>
              <a:latin typeface="+mj-lt"/>
              <a:ea typeface="ＭＳ Ｐゴシック" charset="0"/>
              <a:cs typeface="+mj-cs"/>
              <a:sym typeface="Avenir Roman" charset="0"/>
            </a:endParaRPr>
          </a:p>
          <a:p>
            <a:pPr marL="342900" marR="0" lvl="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dirty="0">
                <a:solidFill>
                  <a:schemeClr val="tx1"/>
                </a:solidFill>
                <a:effectLst/>
                <a:latin typeface="+mj-lt"/>
                <a:ea typeface="ＭＳ Ｐゴシック" charset="0"/>
                <a:cs typeface="+mj-cs"/>
                <a:sym typeface="Avenir Roman" charset="0"/>
              </a:rPr>
              <a:t>Only the sender and receiver can read the message. </a:t>
            </a:r>
            <a:endParaRPr lang="en-US" sz="2400" kern="1200" baseline="0" dirty="0">
              <a:solidFill>
                <a:schemeClr val="tx1"/>
              </a:solidFill>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kern="1200" baseline="0" dirty="0">
                <a:solidFill>
                  <a:schemeClr val="tx1"/>
                </a:solidFill>
                <a:latin typeface="+mj-lt"/>
                <a:ea typeface="ＭＳ Ｐゴシック" charset="0"/>
                <a:cs typeface="+mj-cs"/>
                <a:sym typeface="Avenir Roman" charset="0"/>
              </a:rPr>
              <a:t>Examples of end-to-end encryption include the protocols Pretty Good Privacy (PGP) and Off-the-Record Messaging (OTR). </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400" kern="1200" baseline="0" dirty="0">
                <a:solidFill>
                  <a:schemeClr val="tx1"/>
                </a:solidFill>
                <a:latin typeface="+mj-lt"/>
                <a:ea typeface="ＭＳ Ｐゴシック" charset="0"/>
                <a:cs typeface="+mj-cs"/>
                <a:sym typeface="Avenir Roman" charset="0"/>
              </a:rPr>
              <a:t>Examples of end-to-end encryption communication services include Apple </a:t>
            </a:r>
            <a:r>
              <a:rPr lang="en-US" sz="2400" kern="1200" baseline="0" dirty="0" err="1">
                <a:solidFill>
                  <a:schemeClr val="tx1"/>
                </a:solidFill>
                <a:latin typeface="+mj-lt"/>
                <a:ea typeface="ＭＳ Ｐゴシック" charset="0"/>
                <a:cs typeface="+mj-cs"/>
                <a:sym typeface="Avenir Roman" charset="0"/>
              </a:rPr>
              <a:t>iMessage</a:t>
            </a:r>
            <a:r>
              <a:rPr lang="en-US" sz="2400" kern="1200" baseline="0" dirty="0">
                <a:solidFill>
                  <a:schemeClr val="tx1"/>
                </a:solidFill>
                <a:latin typeface="+mj-lt"/>
                <a:ea typeface="ＭＳ Ｐゴシック" charset="0"/>
                <a:cs typeface="+mj-cs"/>
                <a:sym typeface="Avenir Roman" charset="0"/>
              </a:rPr>
              <a:t> ,Telegram, and </a:t>
            </a:r>
            <a:r>
              <a:rPr lang="en-US" sz="2400" kern="1200" baseline="0" dirty="0" err="1">
                <a:solidFill>
                  <a:schemeClr val="tx1"/>
                </a:solidFill>
                <a:latin typeface="+mj-lt"/>
                <a:ea typeface="ＭＳ Ｐゴシック" charset="0"/>
                <a:cs typeface="+mj-cs"/>
                <a:sym typeface="Avenir Roman" charset="0"/>
              </a:rPr>
              <a:t>Threema</a:t>
            </a:r>
            <a:r>
              <a:rPr lang="en-US" sz="2400" kern="1200" baseline="0" dirty="0">
                <a:solidFill>
                  <a:schemeClr val="tx1"/>
                </a:solidFill>
                <a:latin typeface="+mj-lt"/>
                <a:ea typeface="ＭＳ Ｐゴシック" charset="0"/>
                <a:cs typeface="+mj-cs"/>
                <a:sym typeface="Avenir Roman" charset="0"/>
              </a:rPr>
              <a:t>. </a:t>
            </a:r>
            <a:endParaRPr lang="en-US" sz="2400" b="1" i="0" dirty="0">
              <a:solidFill>
                <a:schemeClr val="tx1"/>
              </a:solidFill>
              <a:effectLst/>
              <a:latin typeface="+mj-lt"/>
              <a:ea typeface="ＭＳ Ｐゴシック" charset="0"/>
              <a:cs typeface="+mj-cs"/>
              <a:sym typeface="Avenir Roman" charset="0"/>
            </a:endParaRPr>
          </a:p>
          <a:p>
            <a:pPr marL="0" indent="0" fontAlgn="base">
              <a:buFont typeface="Arial" charset="0"/>
              <a:buNone/>
            </a:pPr>
            <a:endParaRPr lang="en-US" sz="2400" b="1" i="0" dirty="0">
              <a:solidFill>
                <a:schemeClr val="tx1"/>
              </a:solidFill>
              <a:effectLst/>
              <a:latin typeface="+mj-lt"/>
              <a:ea typeface="ＭＳ Ｐゴシック" charset="0"/>
              <a:cs typeface="+mj-cs"/>
              <a:sym typeface="Avenir Roman" charset="0"/>
            </a:endParaRPr>
          </a:p>
          <a:p>
            <a:pPr marL="0" indent="0" fontAlgn="base">
              <a:buFont typeface="Arial" charset="0"/>
              <a:buNone/>
            </a:pPr>
            <a:r>
              <a:rPr lang="en-US" sz="2400" b="1" i="0" dirty="0">
                <a:solidFill>
                  <a:schemeClr val="tx1"/>
                </a:solidFill>
                <a:effectLst/>
                <a:latin typeface="+mj-lt"/>
                <a:ea typeface="ＭＳ Ｐゴシック" charset="0"/>
                <a:cs typeface="+mj-cs"/>
                <a:sym typeface="Avenir Roman" charset="0"/>
              </a:rPr>
              <a:t>Data-at-rest</a:t>
            </a:r>
            <a:r>
              <a:rPr lang="en-US" sz="2400" b="1" i="0" baseline="0" dirty="0">
                <a:solidFill>
                  <a:schemeClr val="tx1"/>
                </a:solidFill>
                <a:effectLst/>
                <a:latin typeface="+mj-lt"/>
                <a:ea typeface="ＭＳ Ｐゴシック" charset="0"/>
                <a:cs typeface="+mj-cs"/>
                <a:sym typeface="Avenir Roman" charset="0"/>
              </a:rPr>
              <a:t> encryption</a:t>
            </a: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endParaRPr lang="en-US" sz="2400" kern="1200" baseline="0" dirty="0">
              <a:solidFill>
                <a:schemeClr val="tx1"/>
              </a:solidFill>
              <a:latin typeface="+mj-lt"/>
              <a:ea typeface="ＭＳ Ｐゴシック" charset="0"/>
              <a:cs typeface="+mj-cs"/>
              <a:sym typeface="Avenir Roman" charset="0"/>
            </a:endParaRPr>
          </a:p>
          <a:p>
            <a:pPr marL="342900" marR="0"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1200" b="0" dirty="0"/>
              <a:t>Data physically stored in a digital form,</a:t>
            </a:r>
            <a:r>
              <a:rPr lang="en-US" sz="1200" b="0" baseline="0" dirty="0"/>
              <a:t> i.e. </a:t>
            </a:r>
            <a:r>
              <a:rPr lang="en-US" sz="1200" b="0" kern="1200" baseline="0" dirty="0">
                <a:solidFill>
                  <a:schemeClr val="tx1"/>
                </a:solidFill>
                <a:latin typeface="+mj-lt"/>
                <a:ea typeface="ＭＳ Ｐゴシック" charset="0"/>
                <a:cs typeface="+mj-cs"/>
                <a:sym typeface="Avenir Roman" charset="0"/>
              </a:rPr>
              <a:t>on computers, storage disks, mobile devices, Internet of Things</a:t>
            </a:r>
            <a:br>
              <a:rPr lang="en-US" sz="1200" b="0" dirty="0"/>
            </a:br>
            <a:endParaRPr lang="en-US" sz="1200" kern="1200" baseline="0" dirty="0">
              <a:solidFill>
                <a:schemeClr val="tx1"/>
              </a:solidFill>
              <a:latin typeface="+mj-lt"/>
              <a:ea typeface="ＭＳ Ｐゴシック" charset="0"/>
              <a:cs typeface="+mj-cs"/>
              <a:sym typeface="Avenir Roman" charset="0"/>
            </a:endParaRPr>
          </a:p>
          <a:p>
            <a:r>
              <a:rPr lang="en-US" sz="1200" kern="1200" baseline="0" dirty="0">
                <a:solidFill>
                  <a:schemeClr val="tx1"/>
                </a:solidFill>
                <a:latin typeface="+mj-lt"/>
                <a:ea typeface="ＭＳ Ｐゴシック" charset="0"/>
                <a:cs typeface="+mj-cs"/>
                <a:sym typeface="Avenir Roman" charset="0"/>
              </a:rPr>
              <a:t>In practice, encryption is applied in a layered approach. For example, a user encrypts his or her email using PGP or Secure/Multipurpose Internet Mail Extensions (S/MIME), and the email provider (i.e. Gmail) encrypts the transmission of the email using HTTPS.</a:t>
            </a:r>
          </a:p>
          <a:p>
            <a:endParaRPr lang="en-US" sz="1200" kern="1200" baseline="0" dirty="0">
              <a:solidFill>
                <a:schemeClr val="tx1"/>
              </a:solidFill>
              <a:latin typeface="+mj-lt"/>
              <a:ea typeface="ＭＳ Ｐゴシック" charset="0"/>
              <a:cs typeface="+mj-cs"/>
              <a:sym typeface="Avenir Roman" charset="0"/>
            </a:endParaRPr>
          </a:p>
          <a:p>
            <a:r>
              <a:rPr lang="en-US" sz="1200" kern="1200" baseline="0" dirty="0">
                <a:solidFill>
                  <a:schemeClr val="tx1"/>
                </a:solidFill>
                <a:latin typeface="+mj-lt"/>
                <a:ea typeface="ＭＳ Ｐゴシック" charset="0"/>
                <a:cs typeface="+mj-cs"/>
                <a:sym typeface="Avenir Roman" charset="0"/>
              </a:rPr>
              <a:t>It is important to note that encryption does not necessarily render all communications data unreadable. For example, communications metadata—including sender and recipient identifiers, message length, location, date and time, and data used for law enforcement—can be exposed in clear text.</a:t>
            </a:r>
          </a:p>
        </p:txBody>
      </p:sp>
    </p:spTree>
    <p:extLst>
      <p:ext uri="{BB962C8B-B14F-4D97-AF65-F5344CB8AC3E}">
        <p14:creationId xmlns:p14="http://schemas.microsoft.com/office/powerpoint/2010/main" val="38328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10"/>
          <p:cNvSpPr>
            <a:spLocks noGrp="1" noRot="1" noChangeAspect="1"/>
          </p:cNvSpPr>
          <p:nvPr>
            <p:ph type="sldImg"/>
          </p:nvPr>
        </p:nvSpPr>
        <p:spPr/>
      </p:sp>
      <p:sp>
        <p:nvSpPr>
          <p:cNvPr id="59394" name="Shape 411"/>
          <p:cNvSpPr>
            <a:spLocks noGrp="1"/>
          </p:cNvSpPr>
          <p:nvPr>
            <p:ph type="body" sz="quarter" idx="1"/>
          </p:nvPr>
        </p:nvSpPr>
        <p:spPr/>
        <p:txBody>
          <a:bodyPr/>
          <a:lstStyle/>
          <a:p>
            <a:pPr marL="0" lvl="2" indent="0">
              <a:lnSpc>
                <a:spcPct val="120000"/>
              </a:lnSpc>
              <a:buFont typeface="Arial" charset="0"/>
              <a:buNone/>
            </a:pPr>
            <a:r>
              <a:rPr lang="en-US" sz="2200" b="0" u="sng" dirty="0">
                <a:solidFill>
                  <a:srgbClr val="535353"/>
                </a:solidFill>
                <a:ea typeface="Arial" charset="0"/>
              </a:rPr>
              <a:t>Challenges:</a:t>
            </a:r>
          </a:p>
          <a:p>
            <a:pPr marL="0" lvl="2" indent="0">
              <a:lnSpc>
                <a:spcPct val="120000"/>
              </a:lnSpc>
              <a:buFont typeface="Arial" charset="0"/>
              <a:buNone/>
            </a:pPr>
            <a:endParaRPr lang="en-US" sz="2200" b="0" u="sng" dirty="0">
              <a:solidFill>
                <a:srgbClr val="535353"/>
              </a:solidFill>
              <a:ea typeface="Arial" charset="0"/>
            </a:endParaRPr>
          </a:p>
          <a:p>
            <a:pPr marL="0" marR="0" lvl="2" indent="0" algn="l" defTabSz="457200" rtl="0" eaLnBrk="0" fontAlgn="base" latinLnBrk="0" hangingPunct="0">
              <a:lnSpc>
                <a:spcPct val="120000"/>
              </a:lnSpc>
              <a:spcBef>
                <a:spcPct val="30000"/>
              </a:spcBef>
              <a:spcAft>
                <a:spcPct val="0"/>
              </a:spcAft>
              <a:buClrTx/>
              <a:buSzTx/>
              <a:buFont typeface="Arial" charset="0"/>
              <a:buNone/>
              <a:tabLst/>
              <a:defRPr/>
            </a:pPr>
            <a:r>
              <a:rPr lang="en-US" sz="2400" dirty="0">
                <a:solidFill>
                  <a:schemeClr val="tx1"/>
                </a:solidFill>
                <a:effectLst/>
                <a:latin typeface="+mj-lt"/>
                <a:ea typeface="+mj-ea"/>
                <a:cs typeface="+mj-cs"/>
                <a:sym typeface="Avenir Roman" charset="0"/>
              </a:rPr>
              <a:t>The widespread availability of encryption, as well as its versatile nature and use by different actors, presents a number of challenges</a:t>
            </a:r>
            <a:r>
              <a:rPr lang="en-US" sz="2400" baseline="0" dirty="0">
                <a:solidFill>
                  <a:schemeClr val="tx1"/>
                </a:solidFill>
                <a:effectLst/>
                <a:latin typeface="+mj-lt"/>
                <a:ea typeface="+mj-ea"/>
                <a:cs typeface="+mj-cs"/>
                <a:sym typeface="Avenir Roman" charset="0"/>
              </a:rPr>
              <a:t> for:</a:t>
            </a:r>
            <a:endParaRPr lang="en-US" sz="2200" b="0" u="sng" dirty="0">
              <a:solidFill>
                <a:srgbClr val="535353"/>
              </a:solidFill>
              <a:ea typeface="Arial" charset="0"/>
            </a:endParaRPr>
          </a:p>
          <a:p>
            <a:pPr marL="0" lvl="2" indent="0">
              <a:lnSpc>
                <a:spcPct val="120000"/>
              </a:lnSpc>
              <a:buFont typeface="Arial" charset="0"/>
              <a:buNone/>
            </a:pPr>
            <a:endParaRPr lang="en-US" sz="2200" b="1" dirty="0">
              <a:solidFill>
                <a:srgbClr val="535353"/>
              </a:solidFill>
              <a:ea typeface="Arial" charset="0"/>
            </a:endParaRPr>
          </a:p>
          <a:p>
            <a:pPr marL="0" lvl="2" indent="0">
              <a:lnSpc>
                <a:spcPct val="120000"/>
              </a:lnSpc>
              <a:buFont typeface="Arial" charset="0"/>
              <a:buNone/>
            </a:pPr>
            <a:r>
              <a:rPr lang="en-US" sz="2200" b="1" dirty="0">
                <a:solidFill>
                  <a:srgbClr val="535353"/>
                </a:solidFill>
                <a:ea typeface="Arial" charset="0"/>
              </a:rPr>
              <a:t>Freedom of speech, anonymity, and abuse</a:t>
            </a:r>
          </a:p>
          <a:p>
            <a:pPr marL="0" lvl="2" indent="0">
              <a:lnSpc>
                <a:spcPct val="120000"/>
              </a:lnSpc>
              <a:buFont typeface="Arial" charset="0"/>
              <a:buNone/>
            </a:pPr>
            <a:endParaRPr lang="en-US" sz="2200" b="1" dirty="0">
              <a:solidFill>
                <a:srgbClr val="535353"/>
              </a:solidFill>
              <a:effectLst/>
              <a:latin typeface="+mj-lt"/>
              <a:ea typeface="Arial" charset="0"/>
              <a:cs typeface="+mj-cs"/>
              <a:sym typeface="Avenir Roman" charset="0"/>
            </a:endParaRPr>
          </a:p>
          <a:p>
            <a:pPr marL="342900" lvl="2" indent="-342900">
              <a:lnSpc>
                <a:spcPct val="120000"/>
              </a:lnSpc>
              <a:buFont typeface="Arial" charset="0"/>
              <a:buChar char="•"/>
            </a:pPr>
            <a:r>
              <a:rPr lang="en-US" sz="2400" dirty="0">
                <a:solidFill>
                  <a:schemeClr val="tx1"/>
                </a:solidFill>
                <a:effectLst/>
                <a:latin typeface="+mj-lt"/>
                <a:ea typeface="+mj-ea"/>
                <a:cs typeface="+mj-cs"/>
                <a:sym typeface="Avenir Roman" charset="0"/>
              </a:rPr>
              <a:t>Encryption technologies facilitate anonymous communication, a potential lifeline for citizens and activists, and individuals in vulnerable communities. </a:t>
            </a:r>
          </a:p>
          <a:p>
            <a:pPr marL="342900" marR="0" lvl="2" indent="-342900" algn="l" defTabSz="457200" rtl="0" eaLnBrk="0" fontAlgn="base" latinLnBrk="0" hangingPunct="0">
              <a:lnSpc>
                <a:spcPct val="120000"/>
              </a:lnSpc>
              <a:spcBef>
                <a:spcPct val="30000"/>
              </a:spcBef>
              <a:spcAft>
                <a:spcPct val="0"/>
              </a:spcAft>
              <a:buClrTx/>
              <a:buSzTx/>
              <a:buFont typeface="Arial" charset="0"/>
              <a:buChar char="•"/>
              <a:tabLst/>
              <a:defRPr/>
            </a:pPr>
            <a:r>
              <a:rPr lang="en-US" sz="2400" dirty="0">
                <a:solidFill>
                  <a:schemeClr val="tx1"/>
                </a:solidFill>
                <a:effectLst/>
                <a:latin typeface="+mj-lt"/>
                <a:ea typeface="+mj-ea"/>
                <a:cs typeface="+mj-cs"/>
                <a:sym typeface="Avenir Roman" charset="0"/>
              </a:rPr>
              <a:t>Encryption technologies, however, can help bad actors hide activities and communications. Regulating technology in order to hinder criminals from communicating confidentially runs the risk of making it impossible for law-abiding citizens to protect their data and putting their rights in jeopardy.</a:t>
            </a:r>
            <a:endParaRPr lang="en-US" sz="2400" b="0" kern="1200" baseline="0" dirty="0">
              <a:solidFill>
                <a:schemeClr val="tx1"/>
              </a:solidFill>
              <a:latin typeface="+mj-lt"/>
              <a:ea typeface="ＭＳ Ｐゴシック" charset="0"/>
              <a:cs typeface="+mj-cs"/>
              <a:sym typeface="Avenir Roman" charset="0"/>
            </a:endParaRPr>
          </a:p>
          <a:p>
            <a:pPr marL="342900" marR="0" lvl="2" indent="-342900" algn="l" defTabSz="457200" rtl="0" eaLnBrk="0" fontAlgn="base" latinLnBrk="0" hangingPunct="0">
              <a:lnSpc>
                <a:spcPct val="120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The overall objective of security should be to foster confidence in the Internet and to ensure the continued success of the Internet as a driver for economic &amp; social growth.</a:t>
            </a:r>
            <a:endParaRPr lang="en-US" sz="2200" b="1" dirty="0">
              <a:solidFill>
                <a:srgbClr val="535353"/>
              </a:solidFill>
              <a:ea typeface="Arial" charset="0"/>
            </a:endParaRPr>
          </a:p>
          <a:p>
            <a:pPr marL="0" lvl="2" indent="0">
              <a:lnSpc>
                <a:spcPct val="120000"/>
              </a:lnSpc>
              <a:buFont typeface="Arial" charset="0"/>
              <a:buNone/>
            </a:pPr>
            <a:endParaRPr lang="en-US" sz="2200" b="1" dirty="0">
              <a:solidFill>
                <a:srgbClr val="535353"/>
              </a:solidFill>
              <a:ea typeface="Arial" charset="0"/>
            </a:endParaRPr>
          </a:p>
          <a:p>
            <a:pPr marL="0" lvl="2" indent="0">
              <a:lnSpc>
                <a:spcPct val="120000"/>
              </a:lnSpc>
              <a:buFont typeface="Arial" charset="0"/>
              <a:buNone/>
            </a:pPr>
            <a:r>
              <a:rPr lang="en-US" sz="2200" b="1" dirty="0">
                <a:solidFill>
                  <a:srgbClr val="535353"/>
                </a:solidFill>
                <a:ea typeface="Arial" charset="0"/>
              </a:rPr>
              <a:t>The security–privacy conundrum</a:t>
            </a:r>
          </a:p>
          <a:p>
            <a:pPr marL="0" lvl="2" indent="0">
              <a:lnSpc>
                <a:spcPct val="120000"/>
              </a:lnSpc>
              <a:buFont typeface="Arial" charset="0"/>
              <a:buNone/>
            </a:pPr>
            <a:endParaRPr lang="en-US" sz="2200" b="1" dirty="0">
              <a:solidFill>
                <a:srgbClr val="535353"/>
              </a:solidFill>
              <a:ea typeface="Arial" charset="0"/>
            </a:endParaRPr>
          </a:p>
          <a:p>
            <a:pPr marL="342900" marR="0" lvl="2" indent="-342900" algn="l" defTabSz="457200" rtl="0" eaLnBrk="0" fontAlgn="base" latinLnBrk="0" hangingPunct="0">
              <a:lnSpc>
                <a:spcPct val="120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We need a balance between security and privacy. User trust stems from a sense of both privacy and security. </a:t>
            </a:r>
          </a:p>
          <a:p>
            <a:pPr marL="342900" marR="0" lvl="2" indent="-342900" algn="l" defTabSz="457200" rtl="0" eaLnBrk="0" fontAlgn="base" latinLnBrk="0" hangingPunct="0">
              <a:lnSpc>
                <a:spcPct val="120000"/>
              </a:lnSpc>
              <a:spcBef>
                <a:spcPct val="30000"/>
              </a:spcBef>
              <a:spcAft>
                <a:spcPct val="0"/>
              </a:spcAft>
              <a:buClrTx/>
              <a:buSzTx/>
              <a:buFont typeface="Arial" charset="0"/>
              <a:buChar char="•"/>
              <a:tabLst/>
              <a:defRPr/>
            </a:pPr>
            <a:r>
              <a:rPr lang="en-US" sz="2400" b="0" kern="1200" baseline="0" dirty="0">
                <a:solidFill>
                  <a:schemeClr val="tx1"/>
                </a:solidFill>
                <a:latin typeface="+mj-lt"/>
                <a:ea typeface="ＭＳ Ｐゴシック" charset="0"/>
                <a:cs typeface="+mj-cs"/>
                <a:sym typeface="Avenir Roman" charset="0"/>
              </a:rPr>
              <a:t>There is a legitimate need for governments to protect their citizens HOWEVER citizens are also entitled to privacy from government, commercial, and criminal intrusions.</a:t>
            </a:r>
          </a:p>
          <a:p>
            <a:pPr marL="342900" marR="0" lvl="2" indent="-342900" algn="l" defTabSz="457200" rtl="0" eaLnBrk="0" fontAlgn="base" latinLnBrk="0" hangingPunct="0">
              <a:lnSpc>
                <a:spcPct val="120000"/>
              </a:lnSpc>
              <a:spcBef>
                <a:spcPct val="30000"/>
              </a:spcBef>
              <a:spcAft>
                <a:spcPct val="0"/>
              </a:spcAft>
              <a:buClrTx/>
              <a:buSzTx/>
              <a:buFont typeface="Arial" charset="0"/>
              <a:buChar char="•"/>
              <a:tabLst/>
              <a:defRPr/>
            </a:pPr>
            <a:r>
              <a:rPr lang="en-US" sz="2400" b="0" i="0" kern="1200" baseline="0" dirty="0">
                <a:solidFill>
                  <a:schemeClr val="tx1"/>
                </a:solidFill>
                <a:latin typeface="+mj-lt"/>
                <a:ea typeface="ＭＳ Ｐゴシック" charset="0"/>
                <a:cs typeface="+mj-cs"/>
                <a:sym typeface="Avenir Roman" charset="0"/>
              </a:rPr>
              <a:t>EXAMPLE: Trust that a message is confidential (it will only be read by its intended recipient) helps a variety of Internet services, most notably e-commerce, to flourish.</a:t>
            </a:r>
            <a:endParaRPr lang="en-US" sz="2200" b="1" i="0" dirty="0">
              <a:solidFill>
                <a:srgbClr val="535353"/>
              </a:solidFill>
              <a:ea typeface="Arial" charset="0"/>
            </a:endParaRPr>
          </a:p>
          <a:p>
            <a:pPr marL="0" lvl="2" indent="0">
              <a:lnSpc>
                <a:spcPct val="120000"/>
              </a:lnSpc>
              <a:buFont typeface="Arial" charset="0"/>
              <a:buNone/>
            </a:pPr>
            <a:endParaRPr lang="en-US" sz="2200" b="1" dirty="0">
              <a:solidFill>
                <a:srgbClr val="535353"/>
              </a:solidFill>
              <a:ea typeface="Arial" charset="0"/>
            </a:endParaRPr>
          </a:p>
          <a:p>
            <a:pPr marL="0" lvl="2" indent="0">
              <a:lnSpc>
                <a:spcPct val="120000"/>
              </a:lnSpc>
              <a:buFont typeface="Arial" charset="0"/>
              <a:buNone/>
            </a:pPr>
            <a:r>
              <a:rPr lang="en-US" sz="2200" b="1" dirty="0">
                <a:solidFill>
                  <a:srgbClr val="535353"/>
                </a:solidFill>
                <a:ea typeface="Arial" charset="0"/>
              </a:rPr>
              <a:t>Encryption backdoors</a:t>
            </a:r>
          </a:p>
          <a:p>
            <a:pPr marL="0" lvl="2" indent="0">
              <a:lnSpc>
                <a:spcPct val="120000"/>
              </a:lnSpc>
              <a:buFont typeface="Arial" charset="0"/>
              <a:buNone/>
            </a:pPr>
            <a:endParaRPr lang="en-US" sz="2200" b="1" dirty="0">
              <a:solidFill>
                <a:srgbClr val="535353"/>
              </a:solidFill>
              <a:ea typeface="Arial" charset="0"/>
            </a:endParaRPr>
          </a:p>
          <a:p>
            <a:pPr marL="171450" indent="-171450">
              <a:buFont typeface="Arial" charset="0"/>
              <a:buChar char="•"/>
            </a:pPr>
            <a:r>
              <a:rPr lang="en-US" sz="1200" b="0" kern="1200" baseline="0" dirty="0">
                <a:solidFill>
                  <a:schemeClr val="tx1"/>
                </a:solidFill>
                <a:latin typeface="+mj-lt"/>
                <a:ea typeface="ＭＳ Ｐゴシック" charset="0"/>
                <a:cs typeface="+mj-cs"/>
                <a:sym typeface="Avenir Roman" charset="0"/>
              </a:rPr>
              <a:t>This refers to the idea of a ‘master key’ or tool that can help an authorized third party gain access to and decrypt encrypted data without access to keys. </a:t>
            </a:r>
          </a:p>
          <a:p>
            <a:pPr marL="171450" indent="-171450">
              <a:buFont typeface="Arial" charset="0"/>
              <a:buChar char="•"/>
            </a:pPr>
            <a:r>
              <a:rPr lang="en-US" sz="1200" b="0" kern="1200" baseline="0" dirty="0">
                <a:solidFill>
                  <a:schemeClr val="tx1"/>
                </a:solidFill>
                <a:latin typeface="+mj-lt"/>
                <a:ea typeface="ＭＳ Ｐゴシック" charset="0"/>
                <a:cs typeface="+mj-cs"/>
                <a:sym typeface="Avenir Roman" charset="0"/>
              </a:rPr>
              <a:t>The technical community believes that introducing backdoors puts legitimate users at risk and is unlikely to prevent criminals from communicating clandestinely. </a:t>
            </a:r>
          </a:p>
          <a:p>
            <a:pPr marL="171450" indent="-171450">
              <a:buFont typeface="Arial" charset="0"/>
              <a:buChar char="•"/>
            </a:pPr>
            <a:r>
              <a:rPr lang="en-US" sz="1200" b="0" kern="1200" baseline="0" dirty="0">
                <a:solidFill>
                  <a:schemeClr val="tx1"/>
                </a:solidFill>
                <a:latin typeface="+mj-lt"/>
                <a:ea typeface="ＭＳ Ｐゴシック" charset="0"/>
                <a:cs typeface="+mj-cs"/>
                <a:sym typeface="Avenir Roman" charset="0"/>
              </a:rPr>
              <a:t>Bad actors will likely find alternative means of communicating, while average users may not have the same tools. </a:t>
            </a:r>
          </a:p>
          <a:p>
            <a:pPr marL="171450" indent="-171450">
              <a:buFont typeface="Arial" charset="0"/>
              <a:buChar char="•"/>
            </a:pPr>
            <a:r>
              <a:rPr lang="en-US" sz="1200" b="0" kern="1200" baseline="0" dirty="0">
                <a:solidFill>
                  <a:schemeClr val="tx1"/>
                </a:solidFill>
                <a:latin typeface="+mj-lt"/>
                <a:ea typeface="ＭＳ Ｐゴシック" charset="0"/>
                <a:cs typeface="+mj-cs"/>
                <a:sym typeface="Avenir Roman" charset="0"/>
              </a:rPr>
              <a:t>This could leave criminal communications immune from observation and leave user communications vulnerable to observation and interception by governments or bad actors, who have discovered how to exploit the backdoors.</a:t>
            </a:r>
          </a:p>
          <a:p>
            <a:pPr marL="0" lvl="2" indent="0">
              <a:lnSpc>
                <a:spcPct val="120000"/>
              </a:lnSpc>
              <a:buFont typeface="Arial" charset="0"/>
              <a:buNone/>
            </a:pPr>
            <a:endParaRPr lang="en-US" sz="2200" b="1" dirty="0">
              <a:solidFill>
                <a:srgbClr val="535353"/>
              </a:solidFill>
              <a:ea typeface="Arial" charset="0"/>
            </a:endParaRPr>
          </a:p>
          <a:p>
            <a:pPr marL="0" lvl="2" indent="0">
              <a:lnSpc>
                <a:spcPct val="120000"/>
              </a:lnSpc>
              <a:buFont typeface="Arial" charset="0"/>
              <a:buNone/>
            </a:pPr>
            <a:r>
              <a:rPr lang="en-US" sz="2200" b="1" dirty="0">
                <a:solidFill>
                  <a:srgbClr val="535353"/>
                </a:solidFill>
                <a:ea typeface="Arial" charset="0"/>
              </a:rPr>
              <a:t>Tamper-resistant technology</a:t>
            </a:r>
          </a:p>
          <a:p>
            <a:endParaRPr lang="en-US" sz="1200" b="1" kern="1200" baseline="0" dirty="0">
              <a:solidFill>
                <a:schemeClr val="tx1"/>
              </a:solidFill>
              <a:latin typeface="+mj-lt"/>
              <a:ea typeface="ＭＳ Ｐゴシック" charset="0"/>
              <a:cs typeface="+mj-cs"/>
              <a:sym typeface="Avenir Roman" charset="0"/>
            </a:endParaRPr>
          </a:p>
          <a:p>
            <a:pPr marL="171450" indent="-171450">
              <a:buFont typeface="Arial" charset="0"/>
              <a:buChar char="•"/>
            </a:pPr>
            <a:r>
              <a:rPr lang="en-US" sz="1200" b="0" kern="1200" baseline="0" dirty="0">
                <a:solidFill>
                  <a:schemeClr val="tx1"/>
                </a:solidFill>
                <a:latin typeface="+mj-lt"/>
                <a:ea typeface="ＭＳ Ｐゴシック" charset="0"/>
                <a:cs typeface="+mj-cs"/>
                <a:sym typeface="Avenir Roman" charset="0"/>
              </a:rPr>
              <a:t>Tamper-resistant technology is designed to make it difficult for attackers to modify technology, and to make any tampering attempts evident. </a:t>
            </a:r>
          </a:p>
          <a:p>
            <a:pPr marL="171450" indent="-171450">
              <a:buFont typeface="Arial" charset="0"/>
              <a:buChar char="•"/>
            </a:pPr>
            <a:r>
              <a:rPr lang="en-US" sz="1200" b="0" kern="1200" baseline="0" dirty="0">
                <a:solidFill>
                  <a:schemeClr val="tx1"/>
                </a:solidFill>
                <a:latin typeface="+mj-lt"/>
                <a:ea typeface="ＭＳ Ｐゴシック" charset="0"/>
                <a:cs typeface="+mj-cs"/>
                <a:sym typeface="Avenir Roman" charset="0"/>
              </a:rPr>
              <a:t>Used in conjunction with encryption, anti-tampering measures can help prevent: </a:t>
            </a:r>
          </a:p>
          <a:p>
            <a:pPr marL="914400" lvl="1" indent="-171450">
              <a:buFont typeface="Arial" charset="0"/>
              <a:buChar char="•"/>
            </a:pPr>
            <a:r>
              <a:rPr lang="en-US" sz="1200" b="0" kern="1200" baseline="0" dirty="0">
                <a:solidFill>
                  <a:schemeClr val="tx1"/>
                </a:solidFill>
                <a:latin typeface="+mj-lt"/>
                <a:ea typeface="ＭＳ Ｐゴシック" charset="0"/>
                <a:cs typeface="+mj-cs"/>
                <a:sym typeface="Avenir Roman" charset="0"/>
              </a:rPr>
              <a:t>entry to a device after repeated login attempts; and </a:t>
            </a:r>
          </a:p>
          <a:p>
            <a:pPr marL="914400" lvl="1" indent="-171450">
              <a:buFont typeface="Arial" charset="0"/>
              <a:buChar char="•"/>
            </a:pPr>
            <a:r>
              <a:rPr lang="en-US" sz="1200" b="0" kern="1200" baseline="0" dirty="0">
                <a:solidFill>
                  <a:schemeClr val="tx1"/>
                </a:solidFill>
                <a:latin typeface="+mj-lt"/>
                <a:ea typeface="ＭＳ Ｐゴシック" charset="0"/>
                <a:cs typeface="+mj-cs"/>
                <a:sym typeface="Avenir Roman" charset="0"/>
              </a:rPr>
              <a:t>the installation of encryption backdoors, rootkits (malicious code designed to access different areas of a computer without authorization), and other malicious software. </a:t>
            </a:r>
          </a:p>
          <a:p>
            <a:pPr marL="171450" indent="-171450">
              <a:buFont typeface="Arial" charset="0"/>
              <a:buChar char="•"/>
            </a:pPr>
            <a:r>
              <a:rPr lang="en-US" sz="1200" b="0" kern="1200" baseline="0" dirty="0">
                <a:solidFill>
                  <a:schemeClr val="tx1"/>
                </a:solidFill>
                <a:latin typeface="+mj-lt"/>
                <a:ea typeface="ＭＳ Ｐゴシック" charset="0"/>
                <a:cs typeface="+mj-cs"/>
                <a:sym typeface="Avenir Roman" charset="0"/>
              </a:rPr>
              <a:t>In recent years, there has been a trend towards greater use of tamper-resistant technology and mechanisms that automatically erase data under certain conditions (i.e. after 10 failed attempts to correctly enter a password). </a:t>
            </a:r>
          </a:p>
          <a:p>
            <a:pPr marL="171450" indent="-171450">
              <a:buFont typeface="Arial" charset="0"/>
              <a:buChar char="•"/>
            </a:pPr>
            <a:r>
              <a:rPr lang="en-US" sz="2400" dirty="0">
                <a:solidFill>
                  <a:schemeClr val="tx1"/>
                </a:solidFill>
                <a:effectLst/>
                <a:latin typeface="+mj-lt"/>
                <a:ea typeface="ＭＳ Ｐゴシック" charset="0"/>
                <a:cs typeface="+mj-cs"/>
                <a:sym typeface="Avenir Roman" charset="0"/>
              </a:rPr>
              <a:t>However, tamper-resistant technology may make it more difficult for law enforcement attempting to gain access to the communications and data of bad actors pursuant to a judicial order.</a:t>
            </a:r>
          </a:p>
        </p:txBody>
      </p:sp>
    </p:spTree>
    <p:extLst>
      <p:ext uri="{BB962C8B-B14F-4D97-AF65-F5344CB8AC3E}">
        <p14:creationId xmlns:p14="http://schemas.microsoft.com/office/powerpoint/2010/main" val="98458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kern="1200" baseline="0" dirty="0">
                <a:solidFill>
                  <a:schemeClr val="tx1"/>
                </a:solidFill>
                <a:latin typeface="+mj-lt"/>
                <a:ea typeface="ＭＳ Ｐゴシック" charset="0"/>
                <a:cs typeface="+mj-cs"/>
                <a:sym typeface="Avenir Roman" charset="0"/>
              </a:rPr>
              <a:t>Guiding principles for an encryption policy debates:</a:t>
            </a:r>
          </a:p>
          <a:p>
            <a:endParaRPr lang="en-US" sz="2400" kern="1200" baseline="0" dirty="0">
              <a:solidFill>
                <a:schemeClr val="tx1"/>
              </a:solidFill>
              <a:latin typeface="+mj-lt"/>
              <a:ea typeface="ＭＳ Ｐゴシック" charset="0"/>
              <a:cs typeface="+mj-cs"/>
              <a:sym typeface="Avenir Roman" charset="0"/>
            </a:endParaRPr>
          </a:p>
          <a:p>
            <a:r>
              <a:rPr lang="en-US" sz="2400" kern="1200" baseline="0" dirty="0">
                <a:solidFill>
                  <a:schemeClr val="tx1"/>
                </a:solidFill>
                <a:latin typeface="+mj-lt"/>
                <a:ea typeface="ＭＳ Ｐゴシック" charset="0"/>
                <a:cs typeface="+mj-cs"/>
                <a:sym typeface="Avenir Roman" charset="0"/>
              </a:rPr>
              <a:t>The Internet Society offers the following guiding policy principles:</a:t>
            </a:r>
          </a:p>
          <a:p>
            <a:endParaRPr lang="en-US" sz="2400" kern="1200" baseline="0" dirty="0">
              <a:solidFill>
                <a:schemeClr val="tx1"/>
              </a:solidFill>
              <a:latin typeface="+mj-lt"/>
              <a:ea typeface="ＭＳ Ｐゴシック" charset="0"/>
              <a:cs typeface="+mj-cs"/>
              <a:sym typeface="Avenir Roman" charset="0"/>
            </a:endParaRPr>
          </a:p>
          <a:p>
            <a:pPr marL="0" marR="0" lvl="2" indent="0" algn="l" defTabSz="457200" rtl="0" eaLnBrk="0" fontAlgn="base" latinLnBrk="0" hangingPunct="0">
              <a:lnSpc>
                <a:spcPct val="125000"/>
              </a:lnSpc>
              <a:spcBef>
                <a:spcPct val="30000"/>
              </a:spcBef>
              <a:spcAft>
                <a:spcPct val="0"/>
              </a:spcAft>
              <a:buClrTx/>
              <a:buSzTx/>
              <a:buFontTx/>
              <a:buNone/>
              <a:tabLst/>
              <a:defRPr/>
            </a:pPr>
            <a:r>
              <a:rPr lang="en-US" sz="2000" b="1" dirty="0">
                <a:solidFill>
                  <a:srgbClr val="535353"/>
                </a:solidFill>
                <a:ea typeface="Arial" charset="0"/>
              </a:rPr>
              <a:t>Confidentiality and anonymity</a:t>
            </a:r>
          </a:p>
          <a:p>
            <a:pPr marL="0" marR="0" lvl="2" indent="0" algn="l" defTabSz="457200" rtl="0" eaLnBrk="0" fontAlgn="base" latinLnBrk="0" hangingPunct="0">
              <a:lnSpc>
                <a:spcPct val="125000"/>
              </a:lnSpc>
              <a:spcBef>
                <a:spcPct val="30000"/>
              </a:spcBef>
              <a:spcAft>
                <a:spcPct val="0"/>
              </a:spcAft>
              <a:buClrTx/>
              <a:buSzTx/>
              <a:buFontTx/>
              <a:buNone/>
              <a:tabLst/>
              <a:defRPr/>
            </a:pPr>
            <a:endParaRPr lang="en-US" sz="2000" dirty="0">
              <a:solidFill>
                <a:srgbClr val="535353"/>
              </a:solidFill>
              <a:ea typeface="Arial" charset="0"/>
            </a:endParaRPr>
          </a:p>
          <a:p>
            <a:pPr marL="342900" marR="0" lvl="2"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000" kern="1200" baseline="0" dirty="0">
                <a:solidFill>
                  <a:schemeClr val="tx1"/>
                </a:solidFill>
                <a:latin typeface="+mj-lt"/>
                <a:ea typeface="ＭＳ Ｐゴシック" charset="0"/>
                <a:cs typeface="+mj-cs"/>
                <a:sym typeface="Avenir Roman" charset="0"/>
              </a:rPr>
              <a:t>Individuals should be able to communicate confidentially and anonymously on the Internet.</a:t>
            </a:r>
          </a:p>
          <a:p>
            <a:pPr marL="342900" marR="0" lvl="2"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000" kern="1200" baseline="0" dirty="0">
                <a:solidFill>
                  <a:schemeClr val="tx1"/>
                </a:solidFill>
                <a:latin typeface="+mj-lt"/>
                <a:ea typeface="ＭＳ Ｐゴシック" charset="0"/>
                <a:cs typeface="+mj-cs"/>
                <a:sym typeface="Avenir Roman" charset="0"/>
              </a:rPr>
              <a:t>This supports </a:t>
            </a:r>
            <a:r>
              <a:rPr lang="en-US" sz="2000" b="0" kern="1200" baseline="0" dirty="0">
                <a:solidFill>
                  <a:schemeClr val="tx1"/>
                </a:solidFill>
                <a:latin typeface="+mj-lt"/>
                <a:ea typeface="ＭＳ Ｐゴシック" charset="0"/>
                <a:cs typeface="+mj-cs"/>
                <a:sym typeface="Avenir Roman" charset="0"/>
              </a:rPr>
              <a:t>the unhindered expression of human rights, including privacy and freedom of expression.</a:t>
            </a:r>
            <a:endParaRPr lang="en-US" sz="2000" dirty="0">
              <a:solidFill>
                <a:srgbClr val="535353"/>
              </a:solidFill>
              <a:ea typeface="Arial" charset="0"/>
            </a:endParaRPr>
          </a:p>
          <a:p>
            <a:pPr marL="0" marR="0" lvl="2" indent="0" algn="l" defTabSz="457200" rtl="0" eaLnBrk="0" fontAlgn="base" latinLnBrk="0" hangingPunct="0">
              <a:lnSpc>
                <a:spcPct val="125000"/>
              </a:lnSpc>
              <a:spcBef>
                <a:spcPct val="30000"/>
              </a:spcBef>
              <a:spcAft>
                <a:spcPct val="0"/>
              </a:spcAft>
              <a:buClrTx/>
              <a:buSzTx/>
              <a:buFontTx/>
              <a:buNone/>
              <a:tabLst/>
              <a:defRPr/>
            </a:pPr>
            <a:endParaRPr lang="en-US" sz="2000" dirty="0">
              <a:solidFill>
                <a:srgbClr val="535353"/>
              </a:solidFill>
              <a:ea typeface="Arial" charset="0"/>
            </a:endParaRPr>
          </a:p>
          <a:p>
            <a:pPr marL="0" marR="0" lvl="2" indent="0" algn="l" defTabSz="457200" rtl="0" eaLnBrk="0" fontAlgn="base" latinLnBrk="0" hangingPunct="0">
              <a:lnSpc>
                <a:spcPct val="125000"/>
              </a:lnSpc>
              <a:spcBef>
                <a:spcPct val="30000"/>
              </a:spcBef>
              <a:spcAft>
                <a:spcPct val="0"/>
              </a:spcAft>
              <a:buClrTx/>
              <a:buSzTx/>
              <a:buFontTx/>
              <a:buNone/>
              <a:tabLst/>
              <a:defRPr/>
            </a:pPr>
            <a:r>
              <a:rPr lang="en-US" sz="2000" b="1" dirty="0">
                <a:solidFill>
                  <a:srgbClr val="535353"/>
                </a:solidFill>
              </a:rPr>
              <a:t>Data security</a:t>
            </a:r>
          </a:p>
          <a:p>
            <a:pPr marL="0" marR="0" lvl="2" indent="0" algn="l" defTabSz="457200" rtl="0" eaLnBrk="0" fontAlgn="base" latinLnBrk="0" hangingPunct="0">
              <a:lnSpc>
                <a:spcPct val="125000"/>
              </a:lnSpc>
              <a:spcBef>
                <a:spcPct val="30000"/>
              </a:spcBef>
              <a:spcAft>
                <a:spcPct val="0"/>
              </a:spcAft>
              <a:buClrTx/>
              <a:buSzTx/>
              <a:buFontTx/>
              <a:buNone/>
              <a:tabLst/>
              <a:defRPr/>
            </a:pPr>
            <a:endParaRPr lang="en-US" sz="2000" dirty="0">
              <a:solidFill>
                <a:srgbClr val="535353"/>
              </a:solidFill>
              <a:ea typeface="Arial" charset="0"/>
            </a:endParaRPr>
          </a:p>
          <a:p>
            <a:pPr marL="342900" marR="0" lvl="2"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000" b="0" dirty="0">
                <a:solidFill>
                  <a:srgbClr val="535353"/>
                </a:solidFill>
                <a:ea typeface="Arial" charset="0"/>
              </a:rPr>
              <a:t>Individuals</a:t>
            </a:r>
            <a:r>
              <a:rPr lang="en-US" sz="2000" b="0" baseline="0" dirty="0">
                <a:solidFill>
                  <a:srgbClr val="535353"/>
                </a:solidFill>
                <a:ea typeface="Arial" charset="0"/>
              </a:rPr>
              <a:t> should </a:t>
            </a:r>
            <a:r>
              <a:rPr lang="en-US" sz="2000" kern="1200" baseline="0" dirty="0">
                <a:solidFill>
                  <a:schemeClr val="tx1"/>
                </a:solidFill>
                <a:latin typeface="+mj-lt"/>
                <a:ea typeface="ＭＳ Ｐゴシック" charset="0"/>
                <a:cs typeface="+mj-cs"/>
                <a:sym typeface="Avenir Roman" charset="0"/>
              </a:rPr>
              <a:t>have the right to use encryption and other tools to protect their data, digital assets, and online activities.</a:t>
            </a:r>
          </a:p>
          <a:p>
            <a:pPr marL="342900" marR="0" lvl="2" indent="-342900" algn="l" defTabSz="457200" rtl="0" eaLnBrk="0" fontAlgn="base" latinLnBrk="0" hangingPunct="0">
              <a:lnSpc>
                <a:spcPct val="125000"/>
              </a:lnSpc>
              <a:spcBef>
                <a:spcPct val="30000"/>
              </a:spcBef>
              <a:spcAft>
                <a:spcPct val="0"/>
              </a:spcAft>
              <a:buClrTx/>
              <a:buSzTx/>
              <a:buFont typeface="Arial" charset="0"/>
              <a:buChar char="•"/>
              <a:tabLst/>
              <a:defRPr/>
            </a:pPr>
            <a:r>
              <a:rPr lang="en-US" sz="2000" b="0" kern="1200" baseline="0" dirty="0">
                <a:solidFill>
                  <a:schemeClr val="tx1"/>
                </a:solidFill>
                <a:latin typeface="+mj-lt"/>
                <a:ea typeface="ＭＳ Ｐゴシック" charset="0"/>
                <a:cs typeface="+mj-cs"/>
                <a:sym typeface="Avenir Roman" charset="0"/>
              </a:rPr>
              <a:t>After all, individuals have the right to protect their offline assets and property.</a:t>
            </a:r>
            <a:endParaRPr lang="en-US" sz="2000" b="0" dirty="0">
              <a:solidFill>
                <a:srgbClr val="535353"/>
              </a:solidFill>
              <a:ea typeface="Arial" charset="0"/>
            </a:endParaRPr>
          </a:p>
          <a:p>
            <a:endParaRPr lang="en-US" sz="2400" kern="1200" baseline="0" dirty="0">
              <a:solidFill>
                <a:schemeClr val="tx1"/>
              </a:solidFill>
              <a:latin typeface="+mj-lt"/>
              <a:ea typeface="ＭＳ Ｐゴシック" charset="0"/>
              <a:cs typeface="+mj-cs"/>
              <a:sym typeface="Avenir Roman" charset="0"/>
            </a:endParaRPr>
          </a:p>
          <a:p>
            <a:pPr marL="0" marR="0" lvl="2" indent="0" algn="l" defTabSz="457200" rtl="0" eaLnBrk="0" fontAlgn="base" latinLnBrk="0" hangingPunct="0">
              <a:lnSpc>
                <a:spcPct val="125000"/>
              </a:lnSpc>
              <a:spcBef>
                <a:spcPct val="30000"/>
              </a:spcBef>
              <a:spcAft>
                <a:spcPct val="0"/>
              </a:spcAft>
              <a:buClrTx/>
              <a:buSzTx/>
              <a:buFontTx/>
              <a:buNone/>
              <a:tabLst/>
              <a:defRPr/>
            </a:pPr>
            <a:r>
              <a:rPr lang="en-US" sz="2000" b="1" dirty="0">
                <a:solidFill>
                  <a:srgbClr val="535353"/>
                </a:solidFill>
                <a:ea typeface="Arial" charset="0"/>
              </a:rPr>
              <a:t>Trust</a:t>
            </a:r>
          </a:p>
          <a:p>
            <a:endParaRPr lang="en-US" sz="2400" kern="1200" baseline="0" dirty="0">
              <a:solidFill>
                <a:schemeClr val="tx1"/>
              </a:solidFill>
              <a:latin typeface="+mj-lt"/>
              <a:ea typeface="ＭＳ Ｐゴシック" charset="0"/>
              <a:cs typeface="+mj-cs"/>
              <a:sym typeface="Avenir Roman" charset="0"/>
            </a:endParaRP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User trust is critical to the Internet’s continued growth and evolution.</a:t>
            </a: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Reliable mechanisms for authentication, data confidentiality, and data integrity are vital technical building blocks for trusted products and services. </a:t>
            </a: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Legal frameworks should support individuals’ human rights, including the right to privacy.</a:t>
            </a:r>
            <a:endParaRPr lang="en-US" sz="2400" kern="1200" baseline="0" dirty="0">
              <a:solidFill>
                <a:schemeClr val="tx1"/>
              </a:solidFill>
              <a:latin typeface="+mj-lt"/>
              <a:ea typeface="ＭＳ Ｐゴシック" charset="0"/>
              <a:cs typeface="+mj-cs"/>
              <a:sym typeface="Avenir Roman" charset="0"/>
            </a:endParaRPr>
          </a:p>
          <a:p>
            <a:endParaRPr lang="en-US" sz="2400" kern="1200" baseline="0" dirty="0">
              <a:solidFill>
                <a:schemeClr val="tx1"/>
              </a:solidFill>
              <a:latin typeface="+mj-lt"/>
              <a:ea typeface="ＭＳ Ｐゴシック" charset="0"/>
              <a:cs typeface="+mj-cs"/>
              <a:sym typeface="Avenir Roman" charset="0"/>
            </a:endParaRPr>
          </a:p>
          <a:p>
            <a:pPr marL="0" marR="0" lvl="2" indent="0" algn="l" defTabSz="457200" rtl="0" eaLnBrk="0" fontAlgn="base" latinLnBrk="0" hangingPunct="0">
              <a:lnSpc>
                <a:spcPct val="125000"/>
              </a:lnSpc>
              <a:spcBef>
                <a:spcPct val="30000"/>
              </a:spcBef>
              <a:spcAft>
                <a:spcPct val="0"/>
              </a:spcAft>
              <a:buClrTx/>
              <a:buSzTx/>
              <a:buFontTx/>
              <a:buNone/>
              <a:tabLst/>
              <a:defRPr/>
            </a:pPr>
            <a:r>
              <a:rPr lang="en-US" sz="2000" b="1" dirty="0">
                <a:solidFill>
                  <a:srgbClr val="535353"/>
                </a:solidFill>
                <a:ea typeface="Arial" charset="0"/>
              </a:rPr>
              <a:t>Encryption</a:t>
            </a:r>
          </a:p>
          <a:p>
            <a:endParaRPr lang="en-US" sz="2400" kern="1200" baseline="0" dirty="0">
              <a:solidFill>
                <a:schemeClr val="tx1"/>
              </a:solidFill>
              <a:latin typeface="+mj-lt"/>
              <a:ea typeface="ＭＳ Ｐゴシック" charset="0"/>
              <a:cs typeface="+mj-cs"/>
              <a:sym typeface="Avenir Roman" charset="0"/>
            </a:endParaRP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Encryption should be the norm for all Internet traffic. </a:t>
            </a: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Designers and developers of digital products and services are encouraged to ensure that users’ data, whether stored or communicated, is encrypted by default. Where possible, end-to-end encryption solutions should be made available. </a:t>
            </a: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Network and service operators are encouraged to deploy encryption where it is not yet deployed, and firewall policy administrators are urged to permit encrypted traffic.</a:t>
            </a:r>
          </a:p>
          <a:p>
            <a:endParaRPr lang="en-US" sz="2400" kern="1200" baseline="0" dirty="0">
              <a:solidFill>
                <a:schemeClr val="tx1"/>
              </a:solidFill>
              <a:latin typeface="+mj-lt"/>
              <a:ea typeface="ＭＳ Ｐゴシック" charset="0"/>
              <a:cs typeface="+mj-cs"/>
              <a:sym typeface="Avenir Roman" charset="0"/>
            </a:endParaRPr>
          </a:p>
          <a:p>
            <a:pPr marL="0" marR="0" lvl="2" indent="0" algn="l" defTabSz="457200" rtl="0" eaLnBrk="0" fontAlgn="base" latinLnBrk="0" hangingPunct="0">
              <a:lnSpc>
                <a:spcPct val="125000"/>
              </a:lnSpc>
              <a:spcBef>
                <a:spcPct val="30000"/>
              </a:spcBef>
              <a:spcAft>
                <a:spcPct val="0"/>
              </a:spcAft>
              <a:buClrTx/>
              <a:buSzTx/>
              <a:buFontTx/>
              <a:buNone/>
              <a:tabLst/>
              <a:defRPr/>
            </a:pPr>
            <a:r>
              <a:rPr lang="en-US" sz="2000" b="1" dirty="0">
                <a:solidFill>
                  <a:srgbClr val="535353"/>
                </a:solidFill>
                <a:ea typeface="Arial" charset="0"/>
              </a:rPr>
              <a:t>Tamper-resistant technology</a:t>
            </a:r>
          </a:p>
          <a:p>
            <a:pPr marL="0" marR="0" lvl="2" indent="0" algn="l" defTabSz="457200" rtl="0" eaLnBrk="0" fontAlgn="base" latinLnBrk="0" hangingPunct="0">
              <a:lnSpc>
                <a:spcPct val="125000"/>
              </a:lnSpc>
              <a:spcBef>
                <a:spcPct val="30000"/>
              </a:spcBef>
              <a:spcAft>
                <a:spcPct val="0"/>
              </a:spcAft>
              <a:buClrTx/>
              <a:buSzTx/>
              <a:buFontTx/>
              <a:buNone/>
              <a:tabLst/>
              <a:defRPr/>
            </a:pPr>
            <a:endParaRPr lang="en-US" sz="2000" b="1" dirty="0">
              <a:solidFill>
                <a:srgbClr val="535353"/>
              </a:solidFill>
              <a:ea typeface="Arial" charset="0"/>
            </a:endParaRP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Tamper-resistant technology should continue to be developed and implemented in support of encryption. </a:t>
            </a: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Governments should not mandate the design of vulnerabilities into tools technologies or services. </a:t>
            </a: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Likewise, governments should not require that tools, technologies, or services be designed or developed to allow third-party access to the content of encrypted data.</a:t>
            </a: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Governments should also support the work of security researchers and others in identifying and responsibly disclosing security and privacy vulnerabilities in technology.</a:t>
            </a:r>
          </a:p>
          <a:p>
            <a:pPr marL="0" marR="0" lvl="2" indent="0" algn="l" defTabSz="457200" rtl="0" eaLnBrk="0" fontAlgn="base" latinLnBrk="0" hangingPunct="0">
              <a:lnSpc>
                <a:spcPct val="125000"/>
              </a:lnSpc>
              <a:spcBef>
                <a:spcPct val="30000"/>
              </a:spcBef>
              <a:spcAft>
                <a:spcPct val="0"/>
              </a:spcAft>
              <a:buClrTx/>
              <a:buSzTx/>
              <a:buFontTx/>
              <a:buNone/>
              <a:tabLst/>
              <a:defRPr/>
            </a:pPr>
            <a:endParaRPr lang="en-US" sz="2000" b="1" dirty="0">
              <a:solidFill>
                <a:srgbClr val="535353"/>
              </a:solidFill>
              <a:ea typeface="Arial" charset="0"/>
            </a:endParaRPr>
          </a:p>
          <a:p>
            <a:pPr marL="0" marR="0" lvl="2" indent="0" algn="l" defTabSz="457200" rtl="0" eaLnBrk="0" fontAlgn="base" latinLnBrk="0" hangingPunct="0">
              <a:lnSpc>
                <a:spcPct val="125000"/>
              </a:lnSpc>
              <a:spcBef>
                <a:spcPct val="30000"/>
              </a:spcBef>
              <a:spcAft>
                <a:spcPct val="0"/>
              </a:spcAft>
              <a:buClrTx/>
              <a:buSzTx/>
              <a:buFontTx/>
              <a:buNone/>
              <a:tabLst/>
              <a:defRPr/>
            </a:pPr>
            <a:r>
              <a:rPr lang="en-US" sz="2000" b="1" dirty="0">
                <a:solidFill>
                  <a:srgbClr val="535353"/>
                </a:solidFill>
                <a:ea typeface="Arial" charset="0"/>
              </a:rPr>
              <a:t>Deployment</a:t>
            </a:r>
          </a:p>
          <a:p>
            <a:endParaRPr lang="en-US" sz="2400" b="1" kern="1200" baseline="0" dirty="0">
              <a:solidFill>
                <a:schemeClr val="tx1"/>
              </a:solidFill>
              <a:latin typeface="+mj-lt"/>
              <a:ea typeface="ＭＳ Ｐゴシック" charset="0"/>
              <a:cs typeface="+mj-cs"/>
              <a:sym typeface="Avenir Roman" charset="0"/>
            </a:endParaRP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Increased deployment of security mechanisms (i.e. encryption) will result in challenges in network management design, development, management, and usability.</a:t>
            </a: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Network management, intrusion detection, and spam prevention will face new functional requirements. </a:t>
            </a: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We should expect new economic and policy challenges.</a:t>
            </a:r>
          </a:p>
          <a:p>
            <a:endParaRPr lang="en-US" sz="2400" kern="1200" baseline="0" dirty="0">
              <a:solidFill>
                <a:schemeClr val="tx1"/>
              </a:solidFill>
              <a:latin typeface="+mj-lt"/>
              <a:ea typeface="ＭＳ Ｐゴシック" charset="0"/>
              <a:cs typeface="+mj-cs"/>
              <a:sym typeface="Avenir Roman" charset="0"/>
            </a:endParaRPr>
          </a:p>
          <a:p>
            <a:pPr marL="0" marR="0" lvl="2" indent="0" algn="l" defTabSz="457200" rtl="0" eaLnBrk="0" fontAlgn="base" latinLnBrk="0" hangingPunct="0">
              <a:lnSpc>
                <a:spcPct val="125000"/>
              </a:lnSpc>
              <a:spcBef>
                <a:spcPct val="30000"/>
              </a:spcBef>
              <a:spcAft>
                <a:spcPct val="0"/>
              </a:spcAft>
              <a:buClrTx/>
              <a:buSzTx/>
              <a:buFontTx/>
              <a:buNone/>
              <a:tabLst/>
              <a:defRPr/>
            </a:pPr>
            <a:r>
              <a:rPr lang="en-US" sz="2000" b="1" dirty="0">
                <a:solidFill>
                  <a:srgbClr val="535353"/>
                </a:solidFill>
                <a:ea typeface="Arial" charset="0"/>
              </a:rPr>
              <a:t>Multistakeholder solutions</a:t>
            </a:r>
          </a:p>
          <a:p>
            <a:endParaRPr lang="en-US" sz="2400" kern="1200" baseline="0" dirty="0">
              <a:solidFill>
                <a:schemeClr val="tx1"/>
              </a:solidFill>
              <a:latin typeface="+mj-lt"/>
              <a:ea typeface="ＭＳ Ｐゴシック" charset="0"/>
              <a:cs typeface="+mj-cs"/>
              <a:sym typeface="Avenir Roman" charset="0"/>
            </a:endParaRPr>
          </a:p>
          <a:p>
            <a:pPr marL="342900" indent="-342900">
              <a:buFont typeface="Arial" charset="0"/>
              <a:buChar char="•"/>
            </a:pPr>
            <a:r>
              <a:rPr lang="en-US" sz="2400" b="0" kern="1200" baseline="0" dirty="0">
                <a:solidFill>
                  <a:schemeClr val="tx1"/>
                </a:solidFill>
                <a:latin typeface="+mj-lt"/>
                <a:ea typeface="ＭＳ Ｐゴシック" charset="0"/>
                <a:cs typeface="+mj-cs"/>
                <a:sym typeface="Avenir Roman" charset="0"/>
              </a:rPr>
              <a:t>Criminals can communicate confidentially and anonymously. Successfully confronting this issue requires the concerted action of multiple stakeholders. </a:t>
            </a:r>
          </a:p>
        </p:txBody>
      </p:sp>
    </p:spTree>
    <p:extLst>
      <p:ext uri="{BB962C8B-B14F-4D97-AF65-F5344CB8AC3E}">
        <p14:creationId xmlns:p14="http://schemas.microsoft.com/office/powerpoint/2010/main" val="134478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u="sng" kern="1200" baseline="0" dirty="0">
                <a:solidFill>
                  <a:schemeClr val="tx1"/>
                </a:solidFill>
                <a:latin typeface="+mn-lt"/>
                <a:ea typeface="ＭＳ Ｐゴシック" charset="0"/>
                <a:cs typeface="+mn-cs"/>
                <a:sym typeface="Avenir Roman" charset="0"/>
              </a:rPr>
              <a:t>Thank you:</a:t>
            </a:r>
          </a:p>
          <a:p>
            <a:endParaRPr lang="en-US" sz="800" b="0" i="0" u="sng" kern="1200" baseline="0" dirty="0">
              <a:solidFill>
                <a:schemeClr val="tx1"/>
              </a:solidFill>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sym typeface="Avenir Roman" charset="0"/>
              </a:rPr>
              <a:t>Encryption technologies </a:t>
            </a:r>
            <a:r>
              <a:rPr lang="en-US" sz="1200" b="0" i="0" kern="1200" dirty="0">
                <a:solidFill>
                  <a:schemeClr val="tx1"/>
                </a:solidFill>
                <a:effectLst/>
                <a:latin typeface="+mn-lt"/>
                <a:ea typeface="ＭＳ Ｐゴシック" charset="0"/>
                <a:cs typeface="+mn-cs"/>
                <a:sym typeface="Avenir Roman" charset="0"/>
              </a:rPr>
              <a:t>allow you to securely protect data that you don't want anyone else to have access to</a:t>
            </a:r>
            <a:r>
              <a:rPr lang="en-US" sz="1200" kern="1200" dirty="0">
                <a:solidFill>
                  <a:schemeClr val="tx1"/>
                </a:solidFill>
                <a:effectLst/>
                <a:latin typeface="+mn-lt"/>
                <a:ea typeface="ＭＳ Ｐゴシック" charset="0"/>
                <a:cs typeface="+mn-cs"/>
                <a:sym typeface="Avenir Roman" charset="0"/>
              </a:rPr>
              <a:t>. </a:t>
            </a:r>
            <a:r>
              <a:rPr lang="en-US" sz="1200" b="0" i="0" kern="1200" dirty="0">
                <a:solidFill>
                  <a:schemeClr val="tx1"/>
                </a:solidFill>
                <a:effectLst/>
                <a:latin typeface="+mn-lt"/>
                <a:ea typeface="ＭＳ Ｐゴシック" charset="0"/>
                <a:cs typeface="+mn-cs"/>
                <a:sym typeface="Avenir Roman" charset="0"/>
              </a:rPr>
              <a:t>Businesses use encryption</a:t>
            </a:r>
            <a:r>
              <a:rPr lang="en-US" sz="1200" b="0" i="0" kern="1200" baseline="0" dirty="0">
                <a:solidFill>
                  <a:schemeClr val="tx1"/>
                </a:solidFill>
                <a:effectLst/>
                <a:latin typeface="+mn-lt"/>
                <a:ea typeface="ＭＳ Ｐゴシック" charset="0"/>
                <a:cs typeface="+mn-cs"/>
                <a:sym typeface="Avenir Roman" charset="0"/>
              </a:rPr>
              <a:t> </a:t>
            </a:r>
            <a:r>
              <a:rPr lang="en-US" sz="1200" b="0" i="0" kern="1200" dirty="0">
                <a:solidFill>
                  <a:schemeClr val="tx1"/>
                </a:solidFill>
                <a:effectLst/>
                <a:latin typeface="+mn-lt"/>
                <a:ea typeface="ＭＳ Ｐゴシック" charset="0"/>
                <a:cs typeface="+mn-cs"/>
                <a:sym typeface="Avenir Roman" charset="0"/>
              </a:rPr>
              <a:t>to protect corporate secrets, governments use encryption</a:t>
            </a:r>
            <a:r>
              <a:rPr lang="en-US" sz="1200" b="0" i="0" kern="1200" baseline="0" dirty="0">
                <a:solidFill>
                  <a:schemeClr val="tx1"/>
                </a:solidFill>
                <a:effectLst/>
                <a:latin typeface="+mn-lt"/>
                <a:ea typeface="ＭＳ Ｐゴシック" charset="0"/>
                <a:cs typeface="+mn-cs"/>
                <a:sym typeface="Avenir Roman" charset="0"/>
              </a:rPr>
              <a:t> </a:t>
            </a:r>
            <a:r>
              <a:rPr lang="en-US" sz="1200" b="0" i="0" kern="1200" dirty="0">
                <a:solidFill>
                  <a:schemeClr val="tx1"/>
                </a:solidFill>
                <a:effectLst/>
                <a:latin typeface="+mn-lt"/>
                <a:ea typeface="ＭＳ Ｐゴシック" charset="0"/>
                <a:cs typeface="+mn-cs"/>
                <a:sym typeface="Avenir Roman" charset="0"/>
              </a:rPr>
              <a:t>to secure classified information, and individuals use it to protect personal information like credit card numbers, tax information, and</a:t>
            </a:r>
            <a:r>
              <a:rPr lang="en-US" sz="1200" b="0" i="0" kern="1200" baseline="0" dirty="0">
                <a:solidFill>
                  <a:schemeClr val="tx1"/>
                </a:solidFill>
                <a:effectLst/>
                <a:latin typeface="+mn-lt"/>
                <a:ea typeface="ＭＳ Ｐゴシック" charset="0"/>
                <a:cs typeface="+mn-cs"/>
                <a:sym typeface="Avenir Roman" charset="0"/>
              </a:rPr>
              <a:t> emails. </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b="0" i="0" kern="1200" baseline="0" dirty="0">
              <a:solidFill>
                <a:schemeClr val="tx1"/>
              </a:solidFill>
              <a:effectLst/>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mn-cs"/>
                <a:sym typeface="Avenir Roman" charset="0"/>
              </a:rPr>
              <a:t>Encryption does not involve a trade-off between security and privacy. It</a:t>
            </a:r>
            <a:r>
              <a:rPr lang="en-US" sz="1200" b="0" i="0" kern="1200" baseline="0" dirty="0">
                <a:solidFill>
                  <a:schemeClr val="tx1"/>
                </a:solidFill>
                <a:effectLst/>
                <a:latin typeface="+mn-lt"/>
                <a:ea typeface="ＭＳ Ｐゴシック" charset="0"/>
                <a:cs typeface="+mn-cs"/>
                <a:sym typeface="Avenir Roman" charset="0"/>
              </a:rPr>
              <a:t> involves </a:t>
            </a:r>
            <a:r>
              <a:rPr lang="en-US" sz="1200" b="0" i="0" kern="1200" dirty="0">
                <a:solidFill>
                  <a:schemeClr val="tx1"/>
                </a:solidFill>
                <a:effectLst/>
                <a:latin typeface="+mn-lt"/>
                <a:ea typeface="ＭＳ Ｐゴシック" charset="0"/>
                <a:cs typeface="+mn-cs"/>
                <a:sym typeface="Avenir Roman" charset="0"/>
              </a:rPr>
              <a:t>a </a:t>
            </a:r>
            <a:r>
              <a:rPr lang="en-US" sz="1200" b="1" i="0" kern="1200" dirty="0">
                <a:solidFill>
                  <a:schemeClr val="tx1"/>
                </a:solidFill>
                <a:effectLst/>
                <a:latin typeface="+mn-lt"/>
                <a:ea typeface="ＭＳ Ｐゴシック" charset="0"/>
                <a:cs typeface="+mn-cs"/>
                <a:sym typeface="Avenir Roman" charset="0"/>
              </a:rPr>
              <a:t>trade-off between more security and less security</a:t>
            </a:r>
            <a:r>
              <a:rPr lang="en-US" sz="1200" b="0" i="0" kern="1200" dirty="0">
                <a:solidFill>
                  <a:schemeClr val="tx1"/>
                </a:solidFill>
                <a:effectLst/>
                <a:latin typeface="+mn-lt"/>
                <a:ea typeface="ＭＳ Ｐゴシック" charset="0"/>
                <a:cs typeface="+mn-cs"/>
                <a:sym typeface="Avenir Roman" charset="0"/>
              </a:rPr>
              <a:t>.</a:t>
            </a: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b="0" i="0" kern="1200" dirty="0">
              <a:solidFill>
                <a:schemeClr val="tx1"/>
              </a:solidFill>
              <a:effectLst/>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sym typeface="Avenir Roman" charset="0"/>
              </a:rPr>
              <a:t>Strong encryption practices help protect law abiding citizens’ communications and data. It also supports online commerce, builds user trust and supports human rights such as privacy and freedom of expression. Limiting encryption will not prevent bad actors from hiding their activities, and it will negatively impact the security of law abiding citizens.</a:t>
            </a:r>
            <a:endParaRPr lang="en-US" sz="1200" b="0" i="0" kern="1200" dirty="0">
              <a:solidFill>
                <a:schemeClr val="tx1"/>
              </a:solidFill>
              <a:effectLst/>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mn-cs"/>
              <a:sym typeface="Avenir Roman" charset="0"/>
            </a:endParaRPr>
          </a:p>
          <a:p>
            <a:pPr marL="0" marR="0" indent="0" algn="l" defTabSz="457200" rtl="0" eaLnBrk="0" fontAlgn="base" latinLnBrk="0" hangingPunct="0">
              <a:lnSpc>
                <a:spcPct val="125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mn-cs"/>
                <a:sym typeface="Avenir Roman" charset="0"/>
              </a:rPr>
              <a:t>Legal and technical attempts to limit the use of encryption by individuals will negatively impact the security of all law-abiding citizens. </a:t>
            </a:r>
            <a:r>
              <a:rPr lang="en-US" b="1" dirty="0"/>
              <a:t>Strong encryption means unbreakable encryption. Any weakness in encryption will be exploited</a:t>
            </a:r>
            <a:r>
              <a:rPr lang="en-US" dirty="0"/>
              <a:t> — by hackers, by criminals and by governments.</a:t>
            </a:r>
            <a:r>
              <a:rPr lang="en-US" sz="1200" kern="1200" baseline="0" dirty="0">
                <a:solidFill>
                  <a:schemeClr val="tx1"/>
                </a:solidFill>
                <a:effectLst/>
                <a:latin typeface="+mn-lt"/>
                <a:ea typeface="ＭＳ Ｐゴシック" charset="0"/>
                <a:cs typeface="+mn-cs"/>
                <a:sym typeface="Avenir Roman" charset="0"/>
              </a:rPr>
              <a:t> </a:t>
            </a:r>
            <a:r>
              <a:rPr lang="en-US" dirty="0"/>
              <a:t>This means that if the police can eavesdrop on your conversations or get into your electronic</a:t>
            </a:r>
            <a:r>
              <a:rPr lang="en-US" baseline="0" dirty="0"/>
              <a:t> devices </a:t>
            </a:r>
            <a:r>
              <a:rPr lang="en-US" dirty="0"/>
              <a:t>without your consent, so too can criminals.</a:t>
            </a:r>
            <a:r>
              <a:rPr lang="en-US" baseline="0" dirty="0"/>
              <a:t> </a:t>
            </a:r>
            <a:endParaRPr lang="en-US" dirty="0"/>
          </a:p>
        </p:txBody>
      </p:sp>
    </p:spTree>
    <p:extLst>
      <p:ext uri="{BB962C8B-B14F-4D97-AF65-F5344CB8AC3E}">
        <p14:creationId xmlns:p14="http://schemas.microsoft.com/office/powerpoint/2010/main" val="1571617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Add Info">
    <p:bg>
      <p:bgPr>
        <a:solidFill>
          <a:srgbClr val="009FDF"/>
        </a:solidFill>
        <a:effectLst/>
      </p:bgPr>
    </p:bg>
    <p:spTree>
      <p:nvGrpSpPr>
        <p:cNvPr id="1" name=""/>
        <p:cNvGrpSpPr/>
        <p:nvPr/>
      </p:nvGrpSpPr>
      <p:grpSpPr>
        <a:xfrm>
          <a:off x="0" y="0"/>
          <a:ext cx="0" cy="0"/>
          <a:chOff x="0" y="0"/>
          <a:chExt cx="0" cy="0"/>
        </a:xfrm>
      </p:grpSpPr>
      <p:pic>
        <p:nvPicPr>
          <p:cNvPr id="8" name="image2.png" descr="ISOC_0015_SEL_IMG.png"/>
          <p:cNvPicPr>
            <a:picLocks noChangeAspect="1" noChangeArrowheads="1"/>
          </p:cNvPicPr>
          <p:nvPr userDrawn="1"/>
        </p:nvPicPr>
        <p:blipFill>
          <a:blip r:embed="rId2">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alpha val="14819"/>
                  </a:srgbClr>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4" name="imag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584" y="6135689"/>
            <a:ext cx="1530349"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5" name="Shape 91"/>
          <p:cNvSpPr>
            <a:spLocks noChangeShapeType="1"/>
          </p:cNvSpPr>
          <p:nvPr userDrawn="1"/>
        </p:nvSpPr>
        <p:spPr bwMode="auto">
          <a:xfrm>
            <a:off x="558800" y="482600"/>
            <a:ext cx="1896533" cy="0"/>
          </a:xfrm>
          <a:prstGeom prst="line">
            <a:avLst/>
          </a:prstGeom>
          <a:noFill/>
          <a:ln w="50800">
            <a:solidFill>
              <a:srgbClr val="FFFF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19" name="Shape 19"/>
          <p:cNvSpPr>
            <a:spLocks noGrp="1"/>
          </p:cNvSpPr>
          <p:nvPr>
            <p:ph type="body" idx="1" hasCustomPrompt="1"/>
          </p:nvPr>
        </p:nvSpPr>
        <p:spPr>
          <a:xfrm>
            <a:off x="629459" y="2354767"/>
            <a:ext cx="11494808" cy="2852233"/>
          </a:xfrm>
          <a:prstGeom prst="rect">
            <a:avLst/>
          </a:prstGeom>
        </p:spPr>
        <p:txBody>
          <a:bodyPr lIns="91439" tIns="91439" rIns="91439" bIns="91439"/>
          <a:lstStyle>
            <a:lvl1pPr marL="0" indent="0">
              <a:defRPr sz="4400">
                <a:solidFill>
                  <a:srgbClr val="FFFFFF"/>
                </a:solidFill>
                <a:latin typeface="Arial"/>
                <a:ea typeface="Arial"/>
                <a:cs typeface="Arial"/>
                <a:sym typeface="Arial"/>
              </a:defRPr>
            </a:lvl1pPr>
            <a:lvl2pPr marL="0" indent="457200">
              <a:buSzTx/>
              <a:buNone/>
              <a:defRPr sz="1800">
                <a:solidFill>
                  <a:srgbClr val="FFFFFF"/>
                </a:solidFill>
                <a:latin typeface="Arial"/>
                <a:ea typeface="Arial"/>
                <a:cs typeface="Arial"/>
                <a:sym typeface="Arial"/>
              </a:defRPr>
            </a:lvl2pPr>
            <a:lvl3pPr marL="0" indent="914400">
              <a:buSzTx/>
              <a:buNone/>
              <a:defRPr sz="1800">
                <a:solidFill>
                  <a:srgbClr val="FFFFFF"/>
                </a:solidFill>
                <a:latin typeface="Arial"/>
                <a:ea typeface="Arial"/>
                <a:cs typeface="Arial"/>
                <a:sym typeface="Arial"/>
              </a:defRPr>
            </a:lvl3pPr>
            <a:lvl4pPr marL="0" indent="1371600">
              <a:buSzTx/>
              <a:buNone/>
              <a:defRPr sz="1800">
                <a:solidFill>
                  <a:srgbClr val="FFFFFF"/>
                </a:solidFill>
                <a:latin typeface="Arial"/>
                <a:ea typeface="Arial"/>
                <a:cs typeface="Arial"/>
                <a:sym typeface="Arial"/>
              </a:defRPr>
            </a:lvl4pPr>
            <a:lvl5pPr marL="0" indent="1828800">
              <a:buSzTx/>
              <a:buNone/>
              <a:defRPr sz="1800">
                <a:solidFill>
                  <a:srgbClr val="FFFFFF"/>
                </a:solidFill>
                <a:latin typeface="Arial"/>
                <a:ea typeface="Arial"/>
                <a:cs typeface="Arial"/>
                <a:sym typeface="Arial"/>
              </a:defRPr>
            </a:lvl5pPr>
          </a:lstStyle>
          <a:p>
            <a:pPr lvl="0"/>
            <a:r>
              <a:rPr dirty="0"/>
              <a:t>Body Level One</a:t>
            </a:r>
          </a:p>
        </p:txBody>
      </p:sp>
      <p:sp>
        <p:nvSpPr>
          <p:cNvPr id="2" name="Title 1"/>
          <p:cNvSpPr>
            <a:spLocks noGrp="1"/>
          </p:cNvSpPr>
          <p:nvPr>
            <p:ph type="title"/>
          </p:nvPr>
        </p:nvSpPr>
        <p:spPr>
          <a:xfrm>
            <a:off x="541867" y="595314"/>
            <a:ext cx="11582400" cy="809625"/>
          </a:xfrm>
          <a:prstGeom prst="rect">
            <a:avLst/>
          </a:prstGeom>
        </p:spPr>
        <p:txBody>
          <a:bodyPr/>
          <a:lstStyle>
            <a:lvl1pPr algn="l">
              <a:defRPr b="1">
                <a:solidFill>
                  <a:schemeClr val="bg1"/>
                </a:solidFill>
              </a:defRPr>
            </a:lvl1pPr>
          </a:lstStyle>
          <a:p>
            <a:r>
              <a:rPr lang="en-US" dirty="0"/>
              <a:t>Click to edit Master title style</a:t>
            </a:r>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rgbClr val="FFFFFF"/>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197605027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t Page">
    <p:spTree>
      <p:nvGrpSpPr>
        <p:cNvPr id="1" name=""/>
        <p:cNvGrpSpPr/>
        <p:nvPr/>
      </p:nvGrpSpPr>
      <p:grpSpPr>
        <a:xfrm>
          <a:off x="0" y="0"/>
          <a:ext cx="0" cy="0"/>
          <a:chOff x="0" y="0"/>
          <a:chExt cx="0" cy="0"/>
        </a:xfrm>
      </p:grpSpPr>
      <p:sp>
        <p:nvSpPr>
          <p:cNvPr id="23" name="Shape 23"/>
          <p:cNvSpPr>
            <a:spLocks noGrp="1"/>
          </p:cNvSpPr>
          <p:nvPr>
            <p:ph type="title"/>
          </p:nvPr>
        </p:nvSpPr>
        <p:spPr>
          <a:xfrm>
            <a:off x="541867" y="595314"/>
            <a:ext cx="11582400" cy="809625"/>
          </a:xfrm>
          <a:prstGeom prst="rect">
            <a:avLst/>
          </a:prstGeom>
        </p:spPr>
        <p:txBody>
          <a:bodyPr/>
          <a:lstStyle>
            <a:lvl1pPr algn="l">
              <a:defRPr/>
            </a:lvl1pPr>
          </a:lstStyle>
          <a:p>
            <a:pPr lvl="0"/>
            <a:r>
              <a:rPr dirty="0"/>
              <a:t>Title Text</a:t>
            </a:r>
          </a:p>
        </p:txBody>
      </p:sp>
      <p:sp>
        <p:nvSpPr>
          <p:cNvPr id="24" name="Shape 24"/>
          <p:cNvSpPr>
            <a:spLocks noGrp="1"/>
          </p:cNvSpPr>
          <p:nvPr>
            <p:ph type="body" idx="1"/>
          </p:nvPr>
        </p:nvSpPr>
        <p:spPr>
          <a:xfrm>
            <a:off x="541867" y="1282700"/>
            <a:ext cx="11582400" cy="4800600"/>
          </a:xfrm>
          <a:prstGeom prst="rect">
            <a:avLst/>
          </a:prstGeom>
        </p:spPr>
        <p:txBody>
          <a:bodyPr/>
          <a:lstStyle>
            <a:lvl2pPr>
              <a:buClr>
                <a:srgbClr val="007FB2"/>
              </a:buClr>
            </a:lvl2pPr>
            <a:lvl3pPr>
              <a:buClr>
                <a:srgbClr val="007FB2"/>
              </a:buClr>
            </a:lvl3pPr>
            <a:lvl4pPr>
              <a:buClr>
                <a:srgbClr val="007FB2"/>
              </a:buClr>
            </a:lvl4pPr>
            <a:lvl5pPr>
              <a:buClr>
                <a:srgbClr val="007FB2"/>
              </a:buClr>
            </a:lvl5pPr>
          </a:lstStyle>
          <a:p>
            <a:pPr lvl="0"/>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6"/>
          <p:cNvSpPr>
            <a:spLocks noChangeShapeType="1"/>
          </p:cNvSpPr>
          <p:nvPr userDrawn="1"/>
        </p:nvSpPr>
        <p:spPr bwMode="auto">
          <a:xfrm flipV="1">
            <a:off x="558800" y="482600"/>
            <a:ext cx="2262717" cy="0"/>
          </a:xfrm>
          <a:prstGeom prst="line">
            <a:avLst/>
          </a:prstGeom>
          <a:noFill/>
          <a:ln w="50800">
            <a:solidFill>
              <a:srgbClr val="009FD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6" name="Shape 21"/>
          <p:cNvSpPr>
            <a:spLocks noGrp="1"/>
          </p:cNvSpPr>
          <p:nvPr>
            <p:ph type="sldNum" sz="quarter" idx="10"/>
          </p:nvPr>
        </p:nvSpPr>
        <p:spPr>
          <a:xfrm>
            <a:off x="596900" y="6294439"/>
            <a:ext cx="2844800" cy="325437"/>
          </a:xfrm>
          <a:prstGeom prst="rect">
            <a:avLst/>
          </a:prstGeom>
        </p:spPr>
        <p:txBody>
          <a:bodyPr/>
          <a:lstStyle>
            <a:lvl1pPr>
              <a:defRPr sz="1000">
                <a:solidFill>
                  <a:schemeClr val="tx2"/>
                </a:solidFill>
              </a:defRPr>
            </a:lvl1pPr>
          </a:lstStyle>
          <a:p>
            <a:fld id="{45AF661A-813A-F64A-9D39-0BE45D22AF91}" type="slidenum">
              <a:rPr lang="en-US" smtClean="0"/>
              <a:pPr/>
              <a:t>‹#›</a:t>
            </a:fld>
            <a:endParaRPr lang="en-US" dirty="0"/>
          </a:p>
        </p:txBody>
      </p:sp>
    </p:spTree>
    <p:extLst>
      <p:ext uri="{BB962C8B-B14F-4D97-AF65-F5344CB8AC3E}">
        <p14:creationId xmlns:p14="http://schemas.microsoft.com/office/powerpoint/2010/main" val="6423542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Visit us at</a:t>
            </a:r>
          </a:p>
          <a:p>
            <a:pPr lvl="1" fontAlgn="auto">
              <a:spcAft>
                <a:spcPts val="0"/>
              </a:spcAft>
              <a:defRPr/>
            </a:pPr>
            <a:r>
              <a:rPr lang="en-GB" dirty="0"/>
              <a:t>www.internetsociety.org</a:t>
            </a:r>
          </a:p>
          <a:p>
            <a:pPr fontAlgn="auto">
              <a:spcAft>
                <a:spcPts val="0"/>
              </a:spcAft>
              <a:defRPr/>
            </a:pPr>
            <a:r>
              <a:rPr lang="en-GB" dirty="0"/>
              <a:t>Follow us</a:t>
            </a:r>
          </a:p>
          <a:p>
            <a:pPr fontAlgn="auto">
              <a:spcAft>
                <a:spcPts val="0"/>
              </a:spcAft>
              <a:defRPr/>
            </a:pPr>
            <a:r>
              <a:rPr lang="en-GB" dirty="0"/>
              <a:t>@internetsociety</a:t>
            </a:r>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a:t>Galerie Jean-Malbuisson 15, </a:t>
            </a:r>
            <a:br>
              <a:rPr lang="en-GB" dirty="0"/>
            </a:br>
            <a:r>
              <a:rPr lang="en-GB" dirty="0"/>
              <a:t>CH-1204 Geneva, </a:t>
            </a:r>
            <a:br>
              <a:rPr lang="en-GB" dirty="0"/>
            </a:br>
            <a:r>
              <a:rPr lang="en-GB" dirty="0"/>
              <a:t>Switzerland.</a:t>
            </a:r>
            <a:br>
              <a:rPr lang="en-GB" dirty="0"/>
            </a:br>
            <a:r>
              <a:rPr lang="en-GB" dirty="0"/>
              <a:t>+41 22 807 1444</a:t>
            </a:r>
          </a:p>
          <a:p>
            <a:pPr fontAlgn="auto">
              <a:spcAft>
                <a:spcPts val="0"/>
              </a:spcAft>
              <a:defRPr/>
            </a:pPr>
            <a:endParaRPr lang="en-GB" dirty="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a:t>1775 Wiehle Avenue, </a:t>
            </a:r>
            <a:br>
              <a:rPr lang="de-DE" dirty="0"/>
            </a:br>
            <a:r>
              <a:rPr lang="de-DE" dirty="0"/>
              <a:t>Suite 201, Reston, VA </a:t>
            </a:r>
            <a:br>
              <a:rPr lang="de-DE" dirty="0"/>
            </a:br>
            <a:r>
              <a:rPr lang="de-DE" dirty="0"/>
              <a:t>20190-5108 USA. </a:t>
            </a:r>
            <a:br>
              <a:rPr lang="de-DE" dirty="0"/>
            </a:br>
            <a:r>
              <a:rPr lang="de-DE" dirty="0"/>
              <a:t>+1 703 439 2120</a:t>
            </a:r>
          </a:p>
          <a:p>
            <a:pPr fontAlgn="auto">
              <a:spcAft>
                <a:spcPts val="0"/>
              </a:spcAft>
              <a:defRPr/>
            </a:pPr>
            <a:endParaRPr lang="de-DE" dirty="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a:t>Questions?</a:t>
            </a:r>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a:t>Click to edit Master text styles</a:t>
            </a:r>
          </a:p>
          <a:p>
            <a:pPr lvl="1"/>
            <a:r>
              <a:rPr lang="en-US"/>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a:t>Click to edit Master text styles</a:t>
            </a:r>
          </a:p>
          <a:p>
            <a:pPr lvl="1"/>
            <a:r>
              <a:rPr lang="en-US"/>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9" r:id="rId2"/>
    <p:sldLayoutId id="2147483714" r:id="rId3"/>
    <p:sldLayoutId id="2147483715" r:id="rId4"/>
    <p:sldLayoutId id="2147483731" r:id="rId5"/>
    <p:sldLayoutId id="2147483716" r:id="rId6"/>
    <p:sldLayoutId id="2147483732" r:id="rId7"/>
    <p:sldLayoutId id="2147483733" r:id="rId8"/>
    <p:sldLayoutId id="2147483717" r:id="rId9"/>
    <p:sldLayoutId id="2147483735" r:id="rId10"/>
    <p:sldLayoutId id="2147483737" r:id="rId11"/>
    <p:sldLayoutId id="2147483738" r:id="rId1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39999" y="3355200"/>
            <a:ext cx="11109600" cy="1370183"/>
          </a:xfrm>
        </p:spPr>
        <p:txBody>
          <a:bodyPr/>
          <a:lstStyle/>
          <a:p>
            <a:r>
              <a:rPr lang="en-US" dirty="0"/>
              <a:t>Encryption is an important technical</a:t>
            </a:r>
            <a:br>
              <a:rPr lang="en-US" dirty="0"/>
            </a:br>
            <a:r>
              <a:rPr lang="en-US" dirty="0"/>
              <a:t>solution that all Internet users should use to protect their communications and data.</a:t>
            </a:r>
          </a:p>
        </p:txBody>
      </p:sp>
      <p:sp>
        <p:nvSpPr>
          <p:cNvPr id="2" name="Title 1"/>
          <p:cNvSpPr>
            <a:spLocks noGrp="1"/>
          </p:cNvSpPr>
          <p:nvPr>
            <p:ph type="ctrTitle"/>
          </p:nvPr>
        </p:nvSpPr>
        <p:spPr/>
        <p:txBody>
          <a:bodyPr/>
          <a:lstStyle/>
          <a:p>
            <a:r>
              <a:rPr lang="en-US">
                <a:sym typeface="Arial Bold" charset="0"/>
              </a:rPr>
              <a:t>Encryption Technologies</a:t>
            </a:r>
            <a:endParaRPr lang="en-US" dirty="0">
              <a:sym typeface="Arial Bold"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hape 88"/>
          <p:cNvSpPr>
            <a:spLocks noGrp="1"/>
          </p:cNvSpPr>
          <p:nvPr>
            <p:ph type="title"/>
          </p:nvPr>
        </p:nvSpPr>
        <p:spPr/>
        <p:txBody>
          <a:bodyPr/>
          <a:lstStyle/>
          <a:p>
            <a:r>
              <a:rPr lang="en-US" dirty="0"/>
              <a:t>What is encryption?</a:t>
            </a:r>
          </a:p>
        </p:txBody>
      </p:sp>
      <p:sp>
        <p:nvSpPr>
          <p:cNvPr id="6" name="Text Placeholder 4"/>
          <p:cNvSpPr>
            <a:spLocks noGrp="1"/>
          </p:cNvSpPr>
          <p:nvPr>
            <p:ph idx="1"/>
          </p:nvPr>
        </p:nvSpPr>
        <p:spPr>
          <a:xfrm>
            <a:off x="540000" y="1548400"/>
            <a:ext cx="10813800" cy="3912600"/>
          </a:xfrm>
        </p:spPr>
        <p:txBody>
          <a:bodyPr/>
          <a:lstStyle/>
          <a:p>
            <a:r>
              <a:rPr lang="en-US" sz="2800" dirty="0"/>
              <a:t>Encryption is the process of scrambling or enciphering data so it can be read only by someone with the means to return it to its original state.</a:t>
            </a:r>
          </a:p>
          <a:p>
            <a:r>
              <a:rPr lang="en-US" sz="2400" dirty="0"/>
              <a:t>It is used:</a:t>
            </a:r>
          </a:p>
          <a:p>
            <a:pPr marL="342900" indent="-342900">
              <a:buFont typeface="Arial" charset="0"/>
              <a:buChar char="•"/>
            </a:pPr>
            <a:r>
              <a:rPr lang="en-US" sz="2400" dirty="0"/>
              <a:t>To protect both data stored on a computer system and data transmitted via computer networks, including the Internet, resulting in</a:t>
            </a:r>
          </a:p>
          <a:p>
            <a:pPr marL="342900" indent="-342900">
              <a:buFont typeface="Arial" charset="0"/>
              <a:buChar char="•"/>
            </a:pPr>
            <a:r>
              <a:rPr lang="en-US" sz="2400" dirty="0"/>
              <a:t>Increased security for financial transactions, protected private communications of end users, and much more.</a:t>
            </a:r>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02"/>
          <p:cNvSpPr>
            <a:spLocks noGrp="1"/>
          </p:cNvSpPr>
          <p:nvPr>
            <p:ph type="title"/>
          </p:nvPr>
        </p:nvSpPr>
        <p:spPr/>
        <p:txBody>
          <a:bodyPr/>
          <a:lstStyle/>
          <a:p>
            <a:r>
              <a:rPr lang="en-US"/>
              <a:t>Key Considerations</a:t>
            </a:r>
            <a:endParaRPr lang="en-US" dirty="0"/>
          </a:p>
        </p:txBody>
      </p:sp>
      <p:sp>
        <p:nvSpPr>
          <p:cNvPr id="2" name="Content Placeholder 1"/>
          <p:cNvSpPr>
            <a:spLocks noGrp="1"/>
          </p:cNvSpPr>
          <p:nvPr>
            <p:ph idx="1"/>
          </p:nvPr>
        </p:nvSpPr>
        <p:spPr>
          <a:xfrm>
            <a:off x="540000" y="1548400"/>
            <a:ext cx="10813800" cy="3823700"/>
          </a:xfrm>
        </p:spPr>
        <p:txBody>
          <a:bodyPr/>
          <a:lstStyle/>
          <a:p>
            <a:r>
              <a:rPr lang="en-US" sz="2800" dirty="0"/>
              <a:t>In practice, encryption takes the following forms:</a:t>
            </a:r>
          </a:p>
          <a:p>
            <a:pPr marL="342900" indent="-342900">
              <a:buFont typeface="Arial" charset="0"/>
              <a:buChar char="•"/>
            </a:pPr>
            <a:r>
              <a:rPr lang="en-US" sz="2400" b="1" dirty="0">
                <a:latin typeface="Hind Semibold" charset="0"/>
                <a:ea typeface="Hind Semibold" charset="0"/>
                <a:cs typeface="Hind Semibold" charset="0"/>
              </a:rPr>
              <a:t>Symmetric encryption </a:t>
            </a:r>
            <a:r>
              <a:rPr lang="en-US" sz="2400" dirty="0"/>
              <a:t>uses an identical key to encrypt and decrypt a message.</a:t>
            </a:r>
          </a:p>
          <a:p>
            <a:pPr marL="342900" indent="-342900">
              <a:buFont typeface="Arial" charset="0"/>
              <a:buChar char="•"/>
            </a:pPr>
            <a:r>
              <a:rPr lang="en-US" sz="2400" b="1" dirty="0">
                <a:latin typeface="Hind Semibold" charset="0"/>
                <a:ea typeface="Hind Semibold" charset="0"/>
                <a:cs typeface="Hind Semibold" charset="0"/>
              </a:rPr>
              <a:t>Asymmetric encryption </a:t>
            </a:r>
            <a:r>
              <a:rPr lang="en-US" sz="2400" dirty="0"/>
              <a:t>uses a pair of public and private keys to encrypt and decrypt a message.</a:t>
            </a:r>
          </a:p>
          <a:p>
            <a:pPr marL="342900" indent="-342900">
              <a:buFont typeface="Arial" charset="0"/>
              <a:buChar char="•"/>
            </a:pPr>
            <a:r>
              <a:rPr lang="en-US" sz="2400" b="1" dirty="0">
                <a:latin typeface="Hind Semibold" charset="0"/>
                <a:ea typeface="Hind Semibold" charset="0"/>
                <a:cs typeface="Hind Semibold" charset="0"/>
              </a:rPr>
              <a:t>End-to-end encryption </a:t>
            </a:r>
            <a:r>
              <a:rPr lang="en-US" sz="2400" dirty="0"/>
              <a:t>is where only the sender and intended recipient can read a message.</a:t>
            </a:r>
          </a:p>
          <a:p>
            <a:pPr marL="342900" indent="-342900">
              <a:buFont typeface="Arial" charset="0"/>
              <a:buChar char="•"/>
            </a:pPr>
            <a:r>
              <a:rPr lang="en-US" sz="2400" b="1" dirty="0">
                <a:latin typeface="Hind Semibold" charset="0"/>
                <a:ea typeface="Hind Semibold" charset="0"/>
                <a:cs typeface="Hind Semibold" charset="0"/>
              </a:rPr>
              <a:t>Data-at-rest encryption </a:t>
            </a:r>
            <a:r>
              <a:rPr lang="en-US" sz="2400" dirty="0"/>
              <a:t>protects data physically stored in a digital form.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02"/>
          <p:cNvSpPr>
            <a:spLocks noGrp="1"/>
          </p:cNvSpPr>
          <p:nvPr>
            <p:ph type="title"/>
          </p:nvPr>
        </p:nvSpPr>
        <p:spPr/>
        <p:txBody>
          <a:bodyPr/>
          <a:lstStyle/>
          <a:p>
            <a:r>
              <a:rPr lang="en-US"/>
              <a:t>Challenges</a:t>
            </a:r>
            <a:endParaRPr lang="en-US" dirty="0"/>
          </a:p>
        </p:txBody>
      </p:sp>
      <p:sp>
        <p:nvSpPr>
          <p:cNvPr id="2" name="Content Placeholder 1"/>
          <p:cNvSpPr>
            <a:spLocks noGrp="1"/>
          </p:cNvSpPr>
          <p:nvPr>
            <p:ph idx="1"/>
          </p:nvPr>
        </p:nvSpPr>
        <p:spPr/>
        <p:txBody>
          <a:bodyPr/>
          <a:lstStyle/>
          <a:p>
            <a:r>
              <a:rPr lang="en-US" sz="2800" dirty="0"/>
              <a:t>The widespread availability of encryption, as well as its versatile nature and use by different actors, presents a number of challenges for:</a:t>
            </a:r>
          </a:p>
          <a:p>
            <a:pPr marL="342900" indent="-342900">
              <a:buFont typeface="Arial" charset="0"/>
              <a:buChar char="•"/>
            </a:pPr>
            <a:r>
              <a:rPr lang="en-US" sz="2400" dirty="0"/>
              <a:t>Freedom of speech, anonymity, and abuse,</a:t>
            </a:r>
          </a:p>
          <a:p>
            <a:pPr marL="342900" indent="-342900">
              <a:buFont typeface="Arial" charset="0"/>
              <a:buChar char="•"/>
            </a:pPr>
            <a:r>
              <a:rPr lang="en-US" sz="2400" dirty="0"/>
              <a:t>The security–privacy conundrum,</a:t>
            </a:r>
          </a:p>
          <a:p>
            <a:pPr marL="342900" indent="-342900">
              <a:buFont typeface="Arial" charset="0"/>
              <a:buChar char="•"/>
            </a:pPr>
            <a:r>
              <a:rPr lang="en-US" sz="2400" dirty="0"/>
              <a:t>Encryption backdoors, and</a:t>
            </a:r>
          </a:p>
          <a:p>
            <a:pPr marL="342900" indent="-342900">
              <a:buFont typeface="Arial" charset="0"/>
              <a:buChar char="•"/>
            </a:pPr>
            <a:r>
              <a:rPr lang="en-US" sz="2400" dirty="0"/>
              <a:t>Tamper-resistant technology.</a:t>
            </a:r>
          </a:p>
        </p:txBody>
      </p:sp>
    </p:spTree>
    <p:extLst>
      <p:ext uri="{BB962C8B-B14F-4D97-AF65-F5344CB8AC3E}">
        <p14:creationId xmlns:p14="http://schemas.microsoft.com/office/powerpoint/2010/main" val="8028574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134"/>
          <p:cNvSpPr>
            <a:spLocks noGrp="1"/>
          </p:cNvSpPr>
          <p:nvPr>
            <p:ph type="title"/>
          </p:nvPr>
        </p:nvSpPr>
        <p:spPr/>
        <p:txBody>
          <a:bodyPr/>
          <a:lstStyle/>
          <a:p>
            <a:r>
              <a:rPr lang="en-US"/>
              <a:t>Guiding Principles</a:t>
            </a:r>
            <a:endParaRPr lang="en-US" dirty="0"/>
          </a:p>
        </p:txBody>
      </p:sp>
      <p:sp>
        <p:nvSpPr>
          <p:cNvPr id="2" name="Content Placeholder 1"/>
          <p:cNvSpPr>
            <a:spLocks noGrp="1"/>
          </p:cNvSpPr>
          <p:nvPr>
            <p:ph idx="1"/>
          </p:nvPr>
        </p:nvSpPr>
        <p:spPr>
          <a:xfrm>
            <a:off x="3124200" y="1320800"/>
            <a:ext cx="8538072" cy="5280720"/>
          </a:xfrm>
        </p:spPr>
        <p:txBody>
          <a:bodyPr/>
          <a:lstStyle/>
          <a:p>
            <a:pPr marL="0" lvl="2" indent="0">
              <a:buNone/>
            </a:pPr>
            <a:r>
              <a:rPr lang="en-US" sz="2200" dirty="0"/>
              <a:t>Confidentiality and anonymity</a:t>
            </a:r>
          </a:p>
          <a:p>
            <a:pPr marL="0" lvl="2" indent="0">
              <a:buNone/>
            </a:pPr>
            <a:endParaRPr lang="en-US" sz="2200" dirty="0"/>
          </a:p>
          <a:p>
            <a:pPr marL="0" lvl="2" indent="0">
              <a:buNone/>
            </a:pPr>
            <a:r>
              <a:rPr lang="en-US" sz="2200" dirty="0"/>
              <a:t>Data security</a:t>
            </a:r>
          </a:p>
          <a:p>
            <a:pPr marL="0" lvl="2" indent="0">
              <a:buNone/>
            </a:pPr>
            <a:endParaRPr lang="en-US" sz="2200" dirty="0"/>
          </a:p>
          <a:p>
            <a:pPr marL="0" lvl="2" indent="0">
              <a:buNone/>
            </a:pPr>
            <a:r>
              <a:rPr lang="en-US" sz="2200" dirty="0"/>
              <a:t>Trust</a:t>
            </a:r>
          </a:p>
          <a:p>
            <a:pPr marL="0" lvl="2" indent="0">
              <a:buNone/>
            </a:pPr>
            <a:endParaRPr lang="en-US" sz="2200" dirty="0"/>
          </a:p>
          <a:p>
            <a:pPr marL="0" lvl="2" indent="0">
              <a:buNone/>
            </a:pPr>
            <a:r>
              <a:rPr lang="en-US" sz="2200" dirty="0"/>
              <a:t>Encryption</a:t>
            </a:r>
          </a:p>
          <a:p>
            <a:pPr marL="0" lvl="2" indent="0">
              <a:buNone/>
            </a:pPr>
            <a:endParaRPr lang="en-US" sz="2200" dirty="0"/>
          </a:p>
          <a:p>
            <a:pPr marL="0" lvl="2" indent="0">
              <a:buNone/>
            </a:pPr>
            <a:r>
              <a:rPr lang="en-US" sz="2200" dirty="0"/>
              <a:t>Tamper-resistant technology</a:t>
            </a:r>
          </a:p>
          <a:p>
            <a:pPr marL="0" lvl="2" indent="0">
              <a:buNone/>
            </a:pPr>
            <a:endParaRPr lang="en-US" sz="2200" dirty="0"/>
          </a:p>
          <a:p>
            <a:pPr marL="0" lvl="2" indent="0">
              <a:buNone/>
            </a:pPr>
            <a:r>
              <a:rPr lang="en-US" sz="2200" dirty="0"/>
              <a:t>Increased deployment of security measures</a:t>
            </a:r>
          </a:p>
          <a:p>
            <a:pPr marL="0" lvl="2" indent="0">
              <a:buNone/>
            </a:pPr>
            <a:endParaRPr lang="en-US" sz="2200" dirty="0"/>
          </a:p>
          <a:p>
            <a:pPr marL="0" lvl="2" indent="0">
              <a:buNone/>
            </a:pPr>
            <a:r>
              <a:rPr lang="en-US" sz="2200" dirty="0" err="1"/>
              <a:t>Multistakeholder</a:t>
            </a:r>
            <a:r>
              <a:rPr lang="en-US" sz="2200" dirty="0"/>
              <a:t> solutions</a:t>
            </a:r>
          </a:p>
        </p:txBody>
      </p:sp>
      <p:sp>
        <p:nvSpPr>
          <p:cNvPr id="14" name="Shape 141"/>
          <p:cNvSpPr>
            <a:spLocks/>
          </p:cNvSpPr>
          <p:nvPr/>
        </p:nvSpPr>
        <p:spPr bwMode="auto">
          <a:xfrm>
            <a:off x="2412066" y="1262410"/>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xmlns=""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1</a:t>
            </a:r>
          </a:p>
        </p:txBody>
      </p:sp>
      <p:sp>
        <p:nvSpPr>
          <p:cNvPr id="17" name="Shape 141"/>
          <p:cNvSpPr>
            <a:spLocks/>
          </p:cNvSpPr>
          <p:nvPr/>
        </p:nvSpPr>
        <p:spPr bwMode="auto">
          <a:xfrm>
            <a:off x="2412066" y="1979469"/>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xmlns=""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2</a:t>
            </a:r>
          </a:p>
        </p:txBody>
      </p:sp>
      <p:sp>
        <p:nvSpPr>
          <p:cNvPr id="22" name="Shape 141"/>
          <p:cNvSpPr>
            <a:spLocks/>
          </p:cNvSpPr>
          <p:nvPr/>
        </p:nvSpPr>
        <p:spPr bwMode="auto">
          <a:xfrm>
            <a:off x="2412066" y="2751914"/>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xmlns=""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3</a:t>
            </a:r>
          </a:p>
        </p:txBody>
      </p:sp>
      <p:sp>
        <p:nvSpPr>
          <p:cNvPr id="24" name="Shape 141"/>
          <p:cNvSpPr>
            <a:spLocks/>
          </p:cNvSpPr>
          <p:nvPr/>
        </p:nvSpPr>
        <p:spPr bwMode="auto">
          <a:xfrm>
            <a:off x="2412066" y="3498959"/>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xmlns=""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4</a:t>
            </a:r>
          </a:p>
        </p:txBody>
      </p:sp>
      <p:sp>
        <p:nvSpPr>
          <p:cNvPr id="26" name="Shape 141"/>
          <p:cNvSpPr>
            <a:spLocks/>
          </p:cNvSpPr>
          <p:nvPr/>
        </p:nvSpPr>
        <p:spPr bwMode="auto">
          <a:xfrm>
            <a:off x="2412066" y="4258704"/>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xmlns=""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5</a:t>
            </a:r>
          </a:p>
        </p:txBody>
      </p:sp>
      <p:sp>
        <p:nvSpPr>
          <p:cNvPr id="15" name="Shape 141"/>
          <p:cNvSpPr>
            <a:spLocks/>
          </p:cNvSpPr>
          <p:nvPr/>
        </p:nvSpPr>
        <p:spPr bwMode="auto">
          <a:xfrm>
            <a:off x="2412066" y="5043849"/>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xmlns=""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6</a:t>
            </a:r>
          </a:p>
        </p:txBody>
      </p:sp>
      <p:sp>
        <p:nvSpPr>
          <p:cNvPr id="20" name="Shape 141"/>
          <p:cNvSpPr>
            <a:spLocks/>
          </p:cNvSpPr>
          <p:nvPr/>
        </p:nvSpPr>
        <p:spPr bwMode="auto">
          <a:xfrm>
            <a:off x="2412066" y="5778194"/>
            <a:ext cx="566738" cy="566738"/>
          </a:xfrm>
          <a:custGeom>
            <a:avLst/>
            <a:gdLst>
              <a:gd name="T0" fmla="*/ 283811 w 19679"/>
              <a:gd name="T1" fmla="*/ 283811 h 19679"/>
              <a:gd name="T2" fmla="*/ 283811 w 19679"/>
              <a:gd name="T3" fmla="*/ 283811 h 19679"/>
              <a:gd name="T4" fmla="*/ 283811 w 19679"/>
              <a:gd name="T5" fmla="*/ 283811 h 19679"/>
              <a:gd name="T6" fmla="*/ 283811 w 19679"/>
              <a:gd name="T7" fmla="*/ 283811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a:noFill/>
          </a:ln>
          <a:extLst>
            <a:ext uri="{C572A759-6A51-4108-AA02-DFA0A04FC94B}">
              <ma14:wrappingTextBoxFlag xmlns:ma14="http://schemas.microsoft.com/office/mac/drawingml/2011/main" xmlns="" val="1"/>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p>
            <a:pPr algn="ctr"/>
            <a:r>
              <a:rPr lang="en-US" b="1" dirty="0">
                <a:solidFill>
                  <a:srgbClr val="FFFFFF"/>
                </a:solidFill>
              </a:rPr>
              <a:t>7</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a:t>Download the Briefing Paper.</a:t>
            </a:r>
            <a:endParaRPr lang="en-US" dirty="0"/>
          </a:p>
        </p:txBody>
      </p:sp>
    </p:spTree>
    <p:extLst>
      <p:ext uri="{BB962C8B-B14F-4D97-AF65-F5344CB8AC3E}">
        <p14:creationId xmlns:p14="http://schemas.microsoft.com/office/powerpoint/2010/main" val="203347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5192F294-8424-7440-AA8F-DFA0F3CB0ECA}" vid="{63D69417-F860-6D4F-884E-B46161DA6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Template>
  <TotalTime>91</TotalTime>
  <Words>1946</Words>
  <Application>Microsoft Macintosh PowerPoint</Application>
  <PresentationFormat>Widescreen</PresentationFormat>
  <Paragraphs>174</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.AppleSystemUIFont</vt:lpstr>
      <vt:lpstr>Arial</vt:lpstr>
      <vt:lpstr>Calibri</vt:lpstr>
      <vt:lpstr>Calibri Light</vt:lpstr>
      <vt:lpstr>Hind Light</vt:lpstr>
      <vt:lpstr>Hind Medium</vt:lpstr>
      <vt:lpstr>Hind Semibold</vt:lpstr>
      <vt:lpstr>ISOC - Blue template</vt:lpstr>
      <vt:lpstr>Encryption Technologies</vt:lpstr>
      <vt:lpstr>What is encryption?</vt:lpstr>
      <vt:lpstr>Key Considerations</vt:lpstr>
      <vt:lpstr>Challenges</vt:lpstr>
      <vt:lpstr>Guiding Principles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COMBATING BOTNETS</dc:title>
  <dc:creator>Beth Gombala</dc:creator>
  <cp:lastModifiedBy>Beth Gombala</cp:lastModifiedBy>
  <cp:revision>15</cp:revision>
  <cp:lastPrinted>2016-06-14T17:50:38Z</cp:lastPrinted>
  <dcterms:created xsi:type="dcterms:W3CDTF">2016-10-17T20:33:33Z</dcterms:created>
  <dcterms:modified xsi:type="dcterms:W3CDTF">2020-07-28T14:26:45Z</dcterms:modified>
</cp:coreProperties>
</file>